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9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529" r:id="rId10"/>
    <p:sldId id="530" r:id="rId11"/>
    <p:sldId id="531" r:id="rId12"/>
    <p:sldId id="532" r:id="rId13"/>
    <p:sldId id="533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362" r:id="rId24"/>
    <p:sldId id="364" r:id="rId25"/>
    <p:sldId id="365" r:id="rId26"/>
    <p:sldId id="366" r:id="rId27"/>
    <p:sldId id="363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367" r:id="rId40"/>
    <p:sldId id="369" r:id="rId41"/>
    <p:sldId id="368" r:id="rId42"/>
    <p:sldId id="296" r:id="rId43"/>
    <p:sldId id="370" r:id="rId44"/>
    <p:sldId id="372" r:id="rId45"/>
    <p:sldId id="371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73" r:id="rId94"/>
    <p:sldId id="375" r:id="rId95"/>
    <p:sldId id="376" r:id="rId96"/>
    <p:sldId id="377" r:id="rId97"/>
    <p:sldId id="378" r:id="rId98"/>
    <p:sldId id="379" r:id="rId99"/>
    <p:sldId id="380" r:id="rId100"/>
    <p:sldId id="381" r:id="rId101"/>
    <p:sldId id="374" r:id="rId102"/>
    <p:sldId id="356" r:id="rId103"/>
    <p:sldId id="357" r:id="rId104"/>
    <p:sldId id="358" r:id="rId105"/>
    <p:sldId id="359" r:id="rId106"/>
    <p:sldId id="360" r:id="rId107"/>
    <p:sldId id="361" r:id="rId10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6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88B3"/>
    <a:srgbClr val="BE004C"/>
    <a:srgbClr val="CCE4BB"/>
    <a:srgbClr val="69BB2D"/>
    <a:srgbClr val="A0CBD1"/>
    <a:srgbClr val="5B3163"/>
    <a:srgbClr val="45A1AC"/>
    <a:srgbClr val="533F7A"/>
    <a:srgbClr val="FF6600"/>
    <a:srgbClr val="015D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3072" autoAdjust="0"/>
  </p:normalViewPr>
  <p:slideViewPr>
    <p:cSldViewPr snapToGrid="0">
      <p:cViewPr varScale="1">
        <p:scale>
          <a:sx n="84" d="100"/>
          <a:sy n="84" d="100"/>
        </p:scale>
        <p:origin x="1584" y="84"/>
      </p:cViewPr>
      <p:guideLst>
        <p:guide orient="horz" pos="2160"/>
        <p:guide pos="36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B7851-FA3F-1543-9FAB-DCD902E6CB3B}" type="datetimeFigureOut">
              <a:rPr lang="en-US" smtClean="0"/>
              <a:t>4/14/2020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3212C-D7EE-654D-94D3-6D73D68942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8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12C-D7EE-654D-94D3-6D73D68942D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82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A636E90D-F5CF-44B8-B4AE-2724871BA67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AE25DD69-D5BA-4CA2-BCF0-6A97BB7D7C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2DA94122-984E-449E-859E-4147147FD95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0D6F6A24-ED67-4F52-962D-33C76672CB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005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6723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8771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077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78883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78883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78883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78883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125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517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619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1026">
            <a:extLst>
              <a:ext uri="{FF2B5EF4-FFF2-40B4-BE49-F238E27FC236}">
                <a16:creationId xmlns:a16="http://schemas.microsoft.com/office/drawing/2014/main" id="{F1029FE9-85AD-45FF-8E06-538F220291F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1027">
            <a:extLst>
              <a:ext uri="{FF2B5EF4-FFF2-40B4-BE49-F238E27FC236}">
                <a16:creationId xmlns:a16="http://schemas.microsoft.com/office/drawing/2014/main" id="{0362ABC3-1C9E-4DF5-8E16-FD2D36A1C3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6"/>
          <p:cNvSpPr txBox="1">
            <a:spLocks noChangeArrowheads="1"/>
          </p:cNvSpPr>
          <p:nvPr userDrawn="1"/>
        </p:nvSpPr>
        <p:spPr bwMode="auto">
          <a:xfrm>
            <a:off x="5723467" y="274638"/>
            <a:ext cx="3043238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900" dirty="0"/>
              <a:t>PowerPoint</a:t>
            </a:r>
            <a:r>
              <a:rPr lang="en-US" sz="1900" baseline="30000" dirty="0"/>
              <a:t>®</a:t>
            </a:r>
            <a:r>
              <a:rPr lang="en-US" sz="1900" dirty="0"/>
              <a:t> Lecture Presentation</a:t>
            </a:r>
          </a:p>
        </p:txBody>
      </p:sp>
      <p:sp>
        <p:nvSpPr>
          <p:cNvPr id="9" name="Text Box 7"/>
          <p:cNvSpPr txBox="1">
            <a:spLocks noChangeArrowheads="1"/>
          </p:cNvSpPr>
          <p:nvPr userDrawn="1"/>
        </p:nvSpPr>
        <p:spPr bwMode="auto">
          <a:xfrm>
            <a:off x="5723467" y="2741613"/>
            <a:ext cx="1670050" cy="5048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50000"/>
              </a:spcAft>
              <a:buClr>
                <a:srgbClr val="669900"/>
              </a:buClr>
              <a:buFont typeface="Wingdings" charset="0"/>
              <a:buNone/>
            </a:pPr>
            <a:r>
              <a:rPr lang="en-US" sz="1800" b="1" dirty="0"/>
              <a:t>C H A P T E R</a:t>
            </a:r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611112"/>
            <a:ext cx="9144000" cy="2286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900" dirty="0"/>
              <a:t>© 2017 Pearson Education, Inc.</a:t>
            </a:r>
          </a:p>
        </p:txBody>
      </p:sp>
      <p:sp>
        <p:nvSpPr>
          <p:cNvPr id="3084" name="Rectangle 12"/>
          <p:cNvSpPr>
            <a:spLocks noChangeArrowheads="1"/>
          </p:cNvSpPr>
          <p:nvPr userDrawn="1"/>
        </p:nvSpPr>
        <p:spPr bwMode="auto">
          <a:xfrm>
            <a:off x="5730875" y="4011613"/>
            <a:ext cx="2895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3200" dirty="0">
              <a:solidFill>
                <a:srgbClr val="00ACF7"/>
              </a:solidFill>
            </a:endParaRPr>
          </a:p>
        </p:txBody>
      </p:sp>
      <p:pic>
        <p:nvPicPr>
          <p:cNvPr id="2" name="Picture 1" descr="STAN9804_06_mrktg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82283" cy="68671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buClr>
                <a:srgbClr val="BE004C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rgbClr val="BE004C"/>
              </a:buClr>
              <a:defRPr/>
            </a:lvl2pPr>
            <a:lvl3pPr>
              <a:lnSpc>
                <a:spcPct val="100000"/>
              </a:lnSpc>
              <a:buClr>
                <a:srgbClr val="BE004C"/>
              </a:buClr>
              <a:defRPr/>
            </a:lvl3pPr>
            <a:lvl4pPr>
              <a:lnSpc>
                <a:spcPct val="100000"/>
              </a:lnSpc>
              <a:buClr>
                <a:srgbClr val="BE004C"/>
              </a:buClr>
              <a:defRPr/>
            </a:lvl4pPr>
            <a:lvl5pPr>
              <a:lnSpc>
                <a:spcPct val="100000"/>
              </a:lnSpc>
              <a:buClr>
                <a:srgbClr val="BE004C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27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2575" y="90488"/>
            <a:ext cx="8861425" cy="1077218"/>
          </a:xfrm>
        </p:spPr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625" y="1554094"/>
            <a:ext cx="8537575" cy="4770505"/>
          </a:xfrm>
        </p:spPr>
        <p:txBody>
          <a:bodyPr/>
          <a:lstStyle>
            <a:lvl1pPr>
              <a:buClr>
                <a:srgbClr val="BE004C"/>
              </a:buClr>
              <a:defRPr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/>
            </a:lvl3pPr>
            <a:lvl4pPr>
              <a:buClr>
                <a:srgbClr val="BE004C"/>
              </a:buClr>
              <a:defRPr/>
            </a:lvl4pPr>
            <a:lvl5pPr>
              <a:buClr>
                <a:srgbClr val="BE004C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0354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625" y="1068388"/>
            <a:ext cx="4192588" cy="5256212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068388"/>
            <a:ext cx="4192587" cy="5256212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6831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_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2575" y="90488"/>
            <a:ext cx="8861425" cy="1077218"/>
          </a:xfrm>
        </p:spPr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625" y="1545214"/>
            <a:ext cx="4192588" cy="4779385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45336"/>
            <a:ext cx="4192587" cy="4782312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422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88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A1379206-B3D9-4651-B0D1-D153A52285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A153E72-E6F8-473C-ADE8-8FBE39F2BD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841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2575" y="90488"/>
            <a:ext cx="88614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1625" y="1068388"/>
            <a:ext cx="8537575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2"/>
          <p:cNvSpPr>
            <a:spLocks/>
          </p:cNvSpPr>
          <p:nvPr userDrawn="1"/>
        </p:nvSpPr>
        <p:spPr bwMode="auto">
          <a:xfrm>
            <a:off x="0" y="0"/>
            <a:ext cx="9153144" cy="152400"/>
          </a:xfrm>
          <a:prstGeom prst="rect">
            <a:avLst/>
          </a:prstGeom>
          <a:solidFill>
            <a:srgbClr val="A188B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3200" dirty="0"/>
          </a:p>
        </p:txBody>
      </p:sp>
      <p:sp>
        <p:nvSpPr>
          <p:cNvPr id="109570" name="Rectangle 2"/>
          <p:cNvSpPr>
            <a:spLocks noChangeArrowheads="1"/>
          </p:cNvSpPr>
          <p:nvPr/>
        </p:nvSpPr>
        <p:spPr bwMode="gray">
          <a:xfrm>
            <a:off x="87313" y="6611112"/>
            <a:ext cx="539908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GB" sz="900" dirty="0">
                <a:cs typeface="Arial" charset="0"/>
              </a:rPr>
              <a:t>© 2017 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2" r:id="rId4"/>
    <p:sldLayoutId id="2147483654" r:id="rId5"/>
    <p:sldLayoutId id="2147483655" r:id="rId6"/>
    <p:sldLayoutId id="2147483656" r:id="rId7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BE004C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711841" y="3815503"/>
            <a:ext cx="3364459" cy="2785378"/>
          </a:xfrm>
          <a:prstGeom prst="rect">
            <a:avLst/>
          </a:prstGeom>
          <a:noFill/>
          <a:ln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chemeClr val="tx1"/>
                </a:solidFill>
              </a:rPr>
              <a:t>The Respiratory System:</a:t>
            </a:r>
            <a:br>
              <a:rPr lang="en-US" sz="3500" dirty="0">
                <a:solidFill>
                  <a:schemeClr val="tx1"/>
                </a:solidFill>
              </a:rPr>
            </a:br>
            <a:r>
              <a:rPr lang="en-US" sz="3500" dirty="0">
                <a:solidFill>
                  <a:schemeClr val="tx1"/>
                </a:solidFill>
              </a:rPr>
              <a:t>Gas Exchange and Regulation of Breathing</a:t>
            </a:r>
          </a:p>
        </p:txBody>
      </p:sp>
      <p:sp>
        <p:nvSpPr>
          <p:cNvPr id="2052" name="Rectangle 11"/>
          <p:cNvSpPr>
            <a:spLocks noChangeArrowheads="1"/>
          </p:cNvSpPr>
          <p:nvPr/>
        </p:nvSpPr>
        <p:spPr bwMode="auto">
          <a:xfrm>
            <a:off x="7334658" y="2212848"/>
            <a:ext cx="1524000" cy="88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sz="6000" b="1" i="1" dirty="0">
                <a:solidFill>
                  <a:srgbClr val="BE004C"/>
                </a:solidFill>
                <a:cs typeface="Arial" charset="0"/>
              </a:rPr>
              <a:t>17</a:t>
            </a:r>
            <a:endParaRPr lang="en-US" sz="6000" i="1" dirty="0">
              <a:solidFill>
                <a:srgbClr val="BE004C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B3DE7128-8FB6-4A38-9B88-1735E2E8C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/>
              <a:t>Dalton’s Law of Partial Pressures</a:t>
            </a:r>
          </a:p>
        </p:txBody>
      </p:sp>
      <p:sp>
        <p:nvSpPr>
          <p:cNvPr id="12291" name="Text Placeholder 2">
            <a:extLst>
              <a:ext uri="{FF2B5EF4-FFF2-40B4-BE49-F238E27FC236}">
                <a16:creationId xmlns:a16="http://schemas.microsoft.com/office/drawing/2014/main" id="{A79B4498-F7EC-4875-B4EE-E4D37A4BB45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524000"/>
            <a:ext cx="74676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bg2"/>
              </a:buClr>
              <a:buFontTx/>
              <a:buNone/>
            </a:pPr>
            <a:r>
              <a:rPr lang="en-US" altLang="en-US" sz="2400" b="1"/>
              <a:t>Dalton’s law of partial pressures</a:t>
            </a:r>
            <a:r>
              <a:rPr lang="en-US" altLang="en-US" sz="2400"/>
              <a:t> indicates that</a:t>
            </a:r>
          </a:p>
          <a:p>
            <a:pPr eaLnBrk="1" hangingPunct="1">
              <a:lnSpc>
                <a:spcPct val="90000"/>
              </a:lnSpc>
              <a:buClr>
                <a:schemeClr val="bg2"/>
              </a:buClr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90000"/>
              </a:lnSpc>
              <a:spcAft>
                <a:spcPct val="10000"/>
              </a:spcAft>
              <a:buClr>
                <a:schemeClr val="bg2"/>
              </a:buClr>
              <a:buFontTx/>
              <a:buChar char="•"/>
            </a:pPr>
            <a:r>
              <a:rPr lang="en-US" altLang="en-US" sz="2400"/>
              <a:t>pressure depends on the total number of gas particles, not on the types of particles</a:t>
            </a:r>
          </a:p>
          <a:p>
            <a:pPr eaLnBrk="1" hangingPunct="1">
              <a:lnSpc>
                <a:spcPct val="90000"/>
              </a:lnSpc>
              <a:spcAft>
                <a:spcPct val="10000"/>
              </a:spcAft>
              <a:buClr>
                <a:schemeClr val="bg2"/>
              </a:buClr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90000"/>
              </a:lnSpc>
              <a:spcAft>
                <a:spcPct val="10000"/>
              </a:spcAft>
              <a:buClr>
                <a:schemeClr val="bg2"/>
              </a:buClr>
              <a:buFontTx/>
              <a:buChar char="•"/>
            </a:pPr>
            <a:r>
              <a:rPr lang="en-US" altLang="en-US" sz="2400"/>
              <a:t>the total pressure exerted by gases in a mixture is the sum of the partial pressures of those gases</a:t>
            </a:r>
          </a:p>
          <a:p>
            <a:pPr eaLnBrk="1" hangingPunct="1">
              <a:lnSpc>
                <a:spcPct val="0"/>
              </a:lnSpc>
              <a:buClr>
                <a:schemeClr val="bg2"/>
              </a:buClr>
              <a:buFontTx/>
              <a:buNone/>
            </a:pPr>
            <a:r>
              <a:rPr lang="en-US" altLang="en-US" sz="2400"/>
              <a:t>   </a:t>
            </a:r>
          </a:p>
          <a:p>
            <a:pPr eaLnBrk="1" hangingPunct="1">
              <a:lnSpc>
                <a:spcPct val="110000"/>
              </a:lnSpc>
              <a:buClr>
                <a:schemeClr val="bg2"/>
              </a:buClr>
              <a:buFontTx/>
              <a:buNone/>
            </a:pPr>
            <a:r>
              <a:rPr lang="en-US" altLang="en-US" sz="2400"/>
              <a:t>			</a:t>
            </a:r>
          </a:p>
          <a:p>
            <a:pPr eaLnBrk="1" hangingPunct="1">
              <a:lnSpc>
                <a:spcPct val="110000"/>
              </a:lnSpc>
              <a:buClr>
                <a:schemeClr val="bg2"/>
              </a:buClr>
              <a:buFontTx/>
              <a:buNone/>
            </a:pPr>
            <a:r>
              <a:rPr lang="en-US" altLang="en-US" sz="2400"/>
              <a:t>			</a:t>
            </a:r>
            <a:r>
              <a:rPr lang="en-US" altLang="en-US" sz="2400" i="1"/>
              <a:t>P</a:t>
            </a:r>
            <a:r>
              <a:rPr lang="en-US" altLang="en-US" sz="2400" baseline="-25000"/>
              <a:t>T</a:t>
            </a:r>
            <a:r>
              <a:rPr lang="en-US" altLang="en-US" sz="2400"/>
              <a:t> = </a:t>
            </a:r>
            <a:r>
              <a:rPr lang="en-US" altLang="en-US" sz="2400" i="1"/>
              <a:t>P</a:t>
            </a:r>
            <a:r>
              <a:rPr lang="en-US" altLang="en-US" sz="2400" baseline="-25000"/>
              <a:t>1</a:t>
            </a:r>
            <a:r>
              <a:rPr lang="en-US" altLang="en-US" sz="2400"/>
              <a:t> + </a:t>
            </a:r>
            <a:r>
              <a:rPr lang="en-US" altLang="en-US" sz="2400" i="1"/>
              <a:t>P</a:t>
            </a:r>
            <a:r>
              <a:rPr lang="en-US" altLang="en-US" sz="2400" baseline="-25000"/>
              <a:t>2</a:t>
            </a:r>
            <a:r>
              <a:rPr lang="en-US" altLang="en-US" sz="2400"/>
              <a:t> + </a:t>
            </a:r>
            <a:r>
              <a:rPr lang="en-US" altLang="en-US" sz="2400" i="1"/>
              <a:t>P</a:t>
            </a:r>
            <a:r>
              <a:rPr lang="en-US" altLang="en-US" sz="2400" baseline="-25000"/>
              <a:t>3</a:t>
            </a:r>
            <a:r>
              <a:rPr lang="en-US" altLang="en-US" sz="2400"/>
              <a:t> + ....</a:t>
            </a:r>
          </a:p>
        </p:txBody>
      </p:sp>
      <p:sp>
        <p:nvSpPr>
          <p:cNvPr id="12292" name="Slide Number Placeholder 4">
            <a:extLst>
              <a:ext uri="{FF2B5EF4-FFF2-40B4-BE49-F238E27FC236}">
                <a16:creationId xmlns:a16="http://schemas.microsoft.com/office/drawing/2014/main" id="{A6A3550D-162C-48A1-9CFE-4204B3E184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fld id="{28448A18-4C66-495B-BF1D-1A94F11F36F2}" type="slidenum">
              <a:rPr lang="en-US" altLang="en-US" sz="1200">
                <a:solidFill>
                  <a:srgbClr val="FFFFFF"/>
                </a:solidFill>
              </a:rPr>
              <a:pPr eaLnBrk="1" hangingPunct="1">
                <a:lnSpc>
                  <a:spcPct val="80000"/>
                </a:lnSpc>
              </a:pPr>
              <a:t>10</a:t>
            </a:fld>
            <a:endParaRPr lang="en-US" alt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0" name="Rectangle 28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17.24  Local controls of ventilation and perfusion.</a:t>
            </a:r>
          </a:p>
        </p:txBody>
      </p:sp>
      <p:sp>
        <p:nvSpPr>
          <p:cNvPr id="30" name="Rectangle 66"/>
          <p:cNvSpPr>
            <a:spLocks noChangeArrowheads="1"/>
          </p:cNvSpPr>
          <p:nvPr/>
        </p:nvSpPr>
        <p:spPr bwMode="auto">
          <a:xfrm>
            <a:off x="8274050" y="91440"/>
            <a:ext cx="6746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9</a:t>
            </a:r>
          </a:p>
        </p:txBody>
      </p:sp>
      <p:pic>
        <p:nvPicPr>
          <p:cNvPr id="4" name="Picture 3" descr="figure_17_24_unlabeled_Slide0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1"/>
          <a:stretch/>
        </p:blipFill>
        <p:spPr>
          <a:xfrm>
            <a:off x="2089337" y="407593"/>
            <a:ext cx="4965192" cy="62258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1396" y="854074"/>
            <a:ext cx="55300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1320" b="1" baseline="-25000" dirty="0">
                <a:latin typeface="Arial"/>
                <a:ea typeface="Wingdings"/>
                <a:cs typeface="Arial"/>
                <a:sym typeface="Wingdings"/>
              </a:rPr>
              <a:t>CO</a:t>
            </a:r>
            <a:r>
              <a:rPr lang="en-US" sz="112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1120" b="1" baseline="-250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87461" y="854074"/>
            <a:ext cx="471508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1320" b="1" baseline="-25000" dirty="0">
                <a:latin typeface="Arial"/>
                <a:ea typeface="Wingdings"/>
                <a:cs typeface="Arial"/>
                <a:sym typeface="Wingdings"/>
              </a:rPr>
              <a:t>O</a:t>
            </a:r>
            <a:r>
              <a:rPr lang="en-US" sz="112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1120" b="1" baseline="-250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0197" y="494448"/>
            <a:ext cx="3283416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Alveoli and pulmonary interstitial ﬂuid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83038" y="2206810"/>
            <a:ext cx="117104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Bronchioles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4499" y="2206810"/>
            <a:ext cx="1876834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Pulmonary arterioles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99776" y="2593305"/>
            <a:ext cx="174003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Contractile activity</a:t>
            </a:r>
          </a:p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of smooth muscle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04131" y="2593305"/>
            <a:ext cx="174003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Contractile activity</a:t>
            </a:r>
          </a:p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of smooth muscle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6587" y="3366298"/>
            <a:ext cx="148234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Bronchodilation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04131" y="3366298"/>
            <a:ext cx="1548634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Vasoconstriction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8979" y="4157694"/>
            <a:ext cx="156929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Respiratory tract</a:t>
            </a:r>
            <a:endParaRPr lang="en-US" sz="1320" b="1" i="1" baseline="-250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76526" y="4157695"/>
            <a:ext cx="1644433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Pulmonary circuit</a:t>
            </a:r>
            <a:endParaRPr lang="en-US" sz="1320" b="1" i="1" baseline="-250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85064" y="4534989"/>
            <a:ext cx="110849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Resistance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89420" y="4534989"/>
            <a:ext cx="110849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Resistance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03471" y="5142340"/>
            <a:ext cx="1040556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Ventilation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28106" y="5792848"/>
            <a:ext cx="136976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Initial stimulus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30957" y="6081295"/>
            <a:ext cx="2075558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Physiological response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24929" y="6360216"/>
            <a:ext cx="702002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Result</a:t>
            </a:r>
            <a:endParaRPr lang="en-US" sz="1320" b="1" baseline="-25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1512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0" name="Rectangle 28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17.24  Local controls of ventilation and perfusion.</a:t>
            </a:r>
          </a:p>
        </p:txBody>
      </p:sp>
      <p:sp>
        <p:nvSpPr>
          <p:cNvPr id="30" name="Rectangle 66"/>
          <p:cNvSpPr>
            <a:spLocks noChangeArrowheads="1"/>
          </p:cNvSpPr>
          <p:nvPr/>
        </p:nvSpPr>
        <p:spPr bwMode="auto">
          <a:xfrm>
            <a:off x="8274050" y="90259"/>
            <a:ext cx="7663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10</a:t>
            </a:r>
          </a:p>
        </p:txBody>
      </p:sp>
      <p:pic>
        <p:nvPicPr>
          <p:cNvPr id="31" name="Picture 30" descr="figure_17_24_unlabeled_Slide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8"/>
          <a:stretch/>
        </p:blipFill>
        <p:spPr>
          <a:xfrm>
            <a:off x="2089337" y="407593"/>
            <a:ext cx="4965192" cy="621704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461396" y="854074"/>
            <a:ext cx="55300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1320" b="1" baseline="-25000" dirty="0">
                <a:latin typeface="Arial"/>
                <a:ea typeface="Wingdings"/>
                <a:cs typeface="Arial"/>
                <a:sym typeface="Wingdings"/>
              </a:rPr>
              <a:t>CO</a:t>
            </a:r>
            <a:r>
              <a:rPr lang="en-US" sz="112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1120" b="1" baseline="-25000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87461" y="854074"/>
            <a:ext cx="471508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1320" b="1" baseline="-25000" dirty="0">
                <a:latin typeface="Arial"/>
                <a:ea typeface="Wingdings"/>
                <a:cs typeface="Arial"/>
                <a:sym typeface="Wingdings"/>
              </a:rPr>
              <a:t>O</a:t>
            </a:r>
            <a:r>
              <a:rPr lang="en-US" sz="112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1120" b="1" baseline="-25000" dirty="0"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20197" y="494448"/>
            <a:ext cx="3283416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Alveoli and pulmonary interstitial ﬂuid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83038" y="2206810"/>
            <a:ext cx="117104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Bronchioles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34499" y="2206810"/>
            <a:ext cx="1876834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Pulmonary arterioles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99776" y="2593305"/>
            <a:ext cx="174003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Contractile activity</a:t>
            </a:r>
          </a:p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of smooth muscle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04131" y="2593305"/>
            <a:ext cx="174003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Contractile activity</a:t>
            </a:r>
          </a:p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of smooth muscle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36587" y="3366298"/>
            <a:ext cx="148234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Bronchodilation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04131" y="3366298"/>
            <a:ext cx="1548634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Vasoconstriction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08979" y="4157694"/>
            <a:ext cx="156929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Respiratory tract</a:t>
            </a:r>
            <a:endParaRPr lang="en-US" sz="1320" b="1" i="1" baseline="-250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76526" y="4157695"/>
            <a:ext cx="1644433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Pulmonary circuit</a:t>
            </a:r>
            <a:endParaRPr lang="en-US" sz="1320" b="1" i="1" baseline="-250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85064" y="4534989"/>
            <a:ext cx="110849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Resistance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89420" y="4534989"/>
            <a:ext cx="110849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Resistance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03471" y="5142340"/>
            <a:ext cx="1040556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Ventilation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44635" y="5142339"/>
            <a:ext cx="965340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Perfusion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28106" y="5792848"/>
            <a:ext cx="136976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Initial stimulus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330957" y="6081295"/>
            <a:ext cx="2075558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Physiological response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24929" y="6360216"/>
            <a:ext cx="702002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Result</a:t>
            </a:r>
            <a:endParaRPr lang="en-US" sz="1320" b="1" baseline="-25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30262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able_17_04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3"/>
          <a:stretch/>
        </p:blipFill>
        <p:spPr>
          <a:xfrm>
            <a:off x="266700" y="2432304"/>
            <a:ext cx="8601456" cy="199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928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17.8	The Respiratory System in Acid-Base Homeostasis</a:t>
            </a:r>
          </a:p>
        </p:txBody>
      </p:sp>
      <p:sp>
        <p:nvSpPr>
          <p:cNvPr id="206850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Acid-base disturbances in blood</a:t>
            </a:r>
          </a:p>
          <a:p>
            <a:r>
              <a:rPr lang="en-US" dirty="0"/>
              <a:t>The role of the respiratory system in acid-base balance</a:t>
            </a:r>
          </a:p>
        </p:txBody>
      </p:sp>
    </p:spTree>
    <p:extLst>
      <p:ext uri="{BB962C8B-B14F-4D97-AF65-F5344CB8AC3E}">
        <p14:creationId xmlns:p14="http://schemas.microsoft.com/office/powerpoint/2010/main" val="8108956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Acid-Base Disturbances in Blood</a:t>
            </a:r>
          </a:p>
        </p:txBody>
      </p:sp>
      <p:sp>
        <p:nvSpPr>
          <p:cNvPr id="208898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 blood pH = 7.4 (range 7.3–7.42)</a:t>
            </a:r>
          </a:p>
          <a:p>
            <a:r>
              <a:rPr lang="en-US" dirty="0"/>
              <a:t>Respiratory and renal systems regulate blood pH</a:t>
            </a:r>
          </a:p>
          <a:p>
            <a:r>
              <a:rPr lang="en-US" dirty="0"/>
              <a:t>Small changes in pH have large physiological effects</a:t>
            </a:r>
          </a:p>
          <a:p>
            <a:pPr lvl="1"/>
            <a:r>
              <a:rPr lang="en-US" dirty="0"/>
              <a:t>Alter protein activity</a:t>
            </a:r>
          </a:p>
          <a:p>
            <a:r>
              <a:rPr lang="en-US" dirty="0"/>
              <a:t>Acidosis: blood pH &lt; 7.35</a:t>
            </a:r>
          </a:p>
          <a:p>
            <a:pPr lvl="1"/>
            <a:r>
              <a:rPr lang="en-US" dirty="0"/>
              <a:t>CNS depression</a:t>
            </a:r>
          </a:p>
          <a:p>
            <a:r>
              <a:rPr lang="en-US" dirty="0"/>
              <a:t>Alkalosis: blood pH &gt; 7.45</a:t>
            </a:r>
          </a:p>
          <a:p>
            <a:pPr lvl="1"/>
            <a:r>
              <a:rPr lang="en-US" dirty="0"/>
              <a:t>CNS over-excitation</a:t>
            </a:r>
          </a:p>
        </p:txBody>
      </p:sp>
    </p:spTree>
    <p:extLst>
      <p:ext uri="{BB962C8B-B14F-4D97-AF65-F5344CB8AC3E}">
        <p14:creationId xmlns:p14="http://schemas.microsoft.com/office/powerpoint/2010/main" val="15807086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Role of the Respiratory System in Acid-Base Balance</a:t>
            </a:r>
          </a:p>
        </p:txBody>
      </p:sp>
      <p:sp>
        <p:nvSpPr>
          <p:cNvPr id="21094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Hemoglobin functions as a buffer</a:t>
            </a:r>
          </a:p>
          <a:p>
            <a:pPr lvl="1"/>
            <a:r>
              <a:rPr lang="en-US" dirty="0" err="1"/>
              <a:t>Deoxyhemoglobin</a:t>
            </a:r>
            <a:r>
              <a:rPr lang="en-US" dirty="0"/>
              <a:t> has greater affinity for H</a:t>
            </a:r>
            <a:r>
              <a:rPr lang="en-US" baseline="30000" dirty="0"/>
              <a:t>+</a:t>
            </a:r>
          </a:p>
          <a:p>
            <a:pPr lvl="1"/>
            <a:r>
              <a:rPr lang="en-US" dirty="0" err="1"/>
              <a:t>Hb</a:t>
            </a:r>
            <a:r>
              <a:rPr lang="en-US" dirty="0"/>
              <a:t> + H</a:t>
            </a:r>
            <a:r>
              <a:rPr lang="en-US" baseline="30000" dirty="0"/>
              <a:t>+</a:t>
            </a:r>
            <a:r>
              <a:rPr lang="en-US" dirty="0"/>
              <a:t>      </a:t>
            </a:r>
            <a:r>
              <a:rPr lang="en-US" dirty="0" err="1">
                <a:sym typeface="Wingdings" charset="0"/>
              </a:rPr>
              <a:t>HbH</a:t>
            </a:r>
            <a:endParaRPr lang="en-US" dirty="0">
              <a:sym typeface="Wingdings" charset="0"/>
            </a:endParaRPr>
          </a:p>
          <a:p>
            <a:r>
              <a:rPr lang="en-US" dirty="0"/>
              <a:t>Bicarbonate ions as a buffer</a:t>
            </a:r>
          </a:p>
          <a:p>
            <a:pPr lvl="1"/>
            <a:r>
              <a:rPr lang="en-US" dirty="0"/>
              <a:t>HCO</a:t>
            </a:r>
            <a:r>
              <a:rPr lang="en-US" baseline="-25000" dirty="0"/>
              <a:t>3</a:t>
            </a:r>
            <a:r>
              <a:rPr lang="en-US" baseline="30000" dirty="0"/>
              <a:t>–</a:t>
            </a:r>
            <a:r>
              <a:rPr lang="en-US" dirty="0"/>
              <a:t> + H</a:t>
            </a:r>
            <a:r>
              <a:rPr lang="en-US" baseline="30000" dirty="0"/>
              <a:t>+</a:t>
            </a:r>
            <a:r>
              <a:rPr lang="en-US" dirty="0"/>
              <a:t>     </a:t>
            </a:r>
            <a:r>
              <a:rPr lang="en-US" dirty="0">
                <a:sym typeface="Wingdings" charset="0"/>
              </a:rPr>
              <a:t> H</a:t>
            </a:r>
            <a:r>
              <a:rPr lang="en-US" baseline="-25000" dirty="0">
                <a:sym typeface="Wingdings" charset="0"/>
              </a:rPr>
              <a:t>2</a:t>
            </a:r>
            <a:r>
              <a:rPr lang="en-US" dirty="0">
                <a:sym typeface="Wingdings" charset="0"/>
              </a:rPr>
              <a:t>CO</a:t>
            </a:r>
            <a:r>
              <a:rPr lang="en-US" baseline="-25000" dirty="0">
                <a:sym typeface="Wingdings" charset="0"/>
              </a:rPr>
              <a:t>3</a:t>
            </a:r>
            <a:r>
              <a:rPr lang="en-US" dirty="0">
                <a:sym typeface="Wingdings" charset="0"/>
              </a:rPr>
              <a:t>     CO</a:t>
            </a:r>
            <a:r>
              <a:rPr lang="en-US" baseline="-25000" dirty="0">
                <a:sym typeface="Wingdings" charset="0"/>
              </a:rPr>
              <a:t>2</a:t>
            </a:r>
            <a:r>
              <a:rPr lang="en-US" dirty="0">
                <a:sym typeface="Wingdings" charset="0"/>
              </a:rPr>
              <a:t> + H</a:t>
            </a:r>
            <a:r>
              <a:rPr lang="en-US" baseline="-25000" dirty="0">
                <a:sym typeface="Wingdings" charset="0"/>
              </a:rPr>
              <a:t>2</a:t>
            </a:r>
            <a:r>
              <a:rPr lang="en-US" dirty="0">
                <a:sym typeface="Wingdings" charset="0"/>
              </a:rPr>
              <a:t>O</a:t>
            </a:r>
          </a:p>
          <a:p>
            <a:r>
              <a:rPr lang="en-US" dirty="0">
                <a:sym typeface="Wingdings" charset="0"/>
              </a:rPr>
              <a:t>Can regulate pH by regulating CO</a:t>
            </a:r>
            <a:r>
              <a:rPr lang="en-US" baseline="-25000" dirty="0">
                <a:sym typeface="Wingdings" charset="0"/>
              </a:rPr>
              <a:t>2</a:t>
            </a:r>
            <a:r>
              <a:rPr lang="en-US" dirty="0">
                <a:sym typeface="Wingdings" charset="0"/>
              </a:rPr>
              <a:t> levels</a:t>
            </a:r>
            <a:endParaRPr lang="en-US" dirty="0"/>
          </a:p>
        </p:txBody>
      </p:sp>
      <p:pic>
        <p:nvPicPr>
          <p:cNvPr id="210947" name="Picture 72" descr="Untitled-1.jpg                                                 001D8635ServDisk_05                    BE4022FB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72" y="2674257"/>
            <a:ext cx="28892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948" name="Picture 72" descr="Untitled-1.jpg                                                 001D8635ServDisk_05                    BE4022FB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85" y="3632200"/>
            <a:ext cx="28892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2" descr="Untitled-1.jpg                                                 001D8635ServDisk_05                    BE4022FB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9" y="3632200"/>
            <a:ext cx="28892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01926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Role of the Respiratory System in Acid-Base Balance</a:t>
            </a:r>
          </a:p>
        </p:txBody>
      </p:sp>
      <p:sp>
        <p:nvSpPr>
          <p:cNvPr id="212993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Henderson-</a:t>
            </a:r>
            <a:r>
              <a:rPr lang="en-US" dirty="0" err="1"/>
              <a:t>Hasselbalch</a:t>
            </a:r>
            <a:r>
              <a:rPr lang="en-US" dirty="0"/>
              <a:t> equation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maintain normal arterial pH = 7.4,</a:t>
            </a:r>
          </a:p>
          <a:p>
            <a:pPr marL="344488" indent="0">
              <a:buNone/>
            </a:pPr>
            <a:r>
              <a:rPr lang="en-US" dirty="0"/>
              <a:t>[HCO</a:t>
            </a:r>
            <a:r>
              <a:rPr lang="en-US" baseline="-25000" dirty="0"/>
              <a:t>3</a:t>
            </a:r>
            <a:r>
              <a:rPr lang="en-US" baseline="30000" dirty="0"/>
              <a:t>–</a:t>
            </a:r>
            <a:r>
              <a:rPr lang="en-US" dirty="0"/>
              <a:t>] : [CO</a:t>
            </a:r>
            <a:r>
              <a:rPr lang="en-US" baseline="-25000" dirty="0"/>
              <a:t>2</a:t>
            </a:r>
            <a:r>
              <a:rPr lang="en-US" dirty="0"/>
              <a:t>] must be 20:1</a:t>
            </a:r>
          </a:p>
          <a:p>
            <a:r>
              <a:rPr lang="en-US" dirty="0"/>
              <a:t>Respiratory system regulates [CO</a:t>
            </a:r>
            <a:r>
              <a:rPr lang="en-US" baseline="-25000" dirty="0"/>
              <a:t>2</a:t>
            </a:r>
            <a:r>
              <a:rPr lang="en-US" dirty="0"/>
              <a:t>]</a:t>
            </a:r>
          </a:p>
          <a:p>
            <a:r>
              <a:rPr lang="en-US" dirty="0"/>
              <a:t>Kidneys regulate [HCO</a:t>
            </a:r>
            <a:r>
              <a:rPr lang="en-US" baseline="-25000" dirty="0"/>
              <a:t>3</a:t>
            </a:r>
            <a:r>
              <a:rPr lang="en-US" baseline="30000" dirty="0"/>
              <a:t>–</a:t>
            </a:r>
            <a:r>
              <a:rPr lang="en-US" dirty="0"/>
              <a:t>]</a:t>
            </a:r>
          </a:p>
        </p:txBody>
      </p:sp>
      <p:pic>
        <p:nvPicPr>
          <p:cNvPr id="6" name="Picture 5" descr="figure_17_eq16_p498_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2"/>
          <a:stretch/>
        </p:blipFill>
        <p:spPr>
          <a:xfrm>
            <a:off x="798285" y="2239019"/>
            <a:ext cx="4971144" cy="120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001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Role of the Respiratory System in Acid-Base Balance</a:t>
            </a:r>
          </a:p>
        </p:txBody>
      </p:sp>
      <p:sp>
        <p:nvSpPr>
          <p:cNvPr id="215042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Respiratory acid-base disturbances</a:t>
            </a:r>
          </a:p>
          <a:p>
            <a:pPr lvl="1"/>
            <a:r>
              <a:rPr lang="en-US" dirty="0"/>
              <a:t>Respiratory acidosis </a:t>
            </a:r>
          </a:p>
          <a:p>
            <a:pPr lvl="2"/>
            <a:r>
              <a:rPr lang="en-US" dirty="0"/>
              <a:t>Caused by increased [CO</a:t>
            </a:r>
            <a:r>
              <a:rPr lang="en-US" baseline="-25000" dirty="0"/>
              <a:t>2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Respiratory alkalosis </a:t>
            </a:r>
          </a:p>
          <a:p>
            <a:pPr lvl="2"/>
            <a:r>
              <a:rPr lang="en-US" dirty="0"/>
              <a:t>Caused by decreased [CO</a:t>
            </a:r>
            <a:r>
              <a:rPr lang="en-US" baseline="-25000" dirty="0"/>
              <a:t>2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5004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>
            <a:extLst>
              <a:ext uri="{FF2B5EF4-FFF2-40B4-BE49-F238E27FC236}">
                <a16:creationId xmlns:a16="http://schemas.microsoft.com/office/drawing/2014/main" id="{E86DFC65-BDF7-432E-B2C2-850E1B9B1E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Partial Pressure of Gases</a:t>
            </a:r>
          </a:p>
        </p:txBody>
      </p:sp>
      <p:sp>
        <p:nvSpPr>
          <p:cNvPr id="13315" name="Rectangle 6">
            <a:extLst>
              <a:ext uri="{FF2B5EF4-FFF2-40B4-BE49-F238E27FC236}">
                <a16:creationId xmlns:a16="http://schemas.microsoft.com/office/drawing/2014/main" id="{ED0CE886-4DD1-4EC9-A25D-7965A2A82C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en-US" altLang="en-US"/>
              <a:t>Gas mixtures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/>
              <a:t>Many gases are mixtures of different molecules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/>
              <a:t>Partial pressure of a gas = proportion of pressure of entire gas that is due to presence of the individual gas 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i="1"/>
              <a:t>P</a:t>
            </a:r>
            <a:r>
              <a:rPr lang="en-US" altLang="en-US" baseline="-25000"/>
              <a:t>total</a:t>
            </a:r>
            <a:r>
              <a:rPr lang="en-US" altLang="en-US"/>
              <a:t> = </a:t>
            </a:r>
            <a:r>
              <a:rPr lang="en-US" altLang="en-US" i="1"/>
              <a:t>P</a:t>
            </a:r>
            <a:r>
              <a:rPr lang="en-US" altLang="en-US" baseline="-25000"/>
              <a:t>1</a:t>
            </a:r>
            <a:r>
              <a:rPr lang="en-US" altLang="en-US"/>
              <a:t> + </a:t>
            </a:r>
            <a:r>
              <a:rPr lang="en-US" altLang="en-US" i="1"/>
              <a:t>P</a:t>
            </a:r>
            <a:r>
              <a:rPr lang="en-US" altLang="en-US" baseline="-25000"/>
              <a:t>2</a:t>
            </a:r>
            <a:r>
              <a:rPr lang="en-US" altLang="en-US"/>
              <a:t> + </a:t>
            </a:r>
            <a:r>
              <a:rPr lang="en-US" altLang="en-US" i="1"/>
              <a:t>P</a:t>
            </a:r>
            <a:r>
              <a:rPr lang="en-US" altLang="en-US" baseline="-25000"/>
              <a:t>3</a:t>
            </a:r>
            <a:r>
              <a:rPr lang="en-US" altLang="en-US"/>
              <a:t> + … </a:t>
            </a:r>
            <a:r>
              <a:rPr lang="en-US" altLang="en-US" i="1"/>
              <a:t>P</a:t>
            </a:r>
            <a:r>
              <a:rPr lang="en-US" altLang="en-US" i="1" baseline="-25000"/>
              <a:t>n</a:t>
            </a:r>
            <a:endParaRPr lang="en-US" altLang="en-US"/>
          </a:p>
          <a:p>
            <a:pPr lvl="1" eaLnBrk="1" hangingPunct="1">
              <a:lnSpc>
                <a:spcPct val="140000"/>
              </a:lnSpc>
            </a:pPr>
            <a:r>
              <a:rPr lang="en-US" altLang="en-US"/>
              <a:t>Partial pressure of a gas depends on fractional concentration of the gas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/>
              <a:t>Total pressure of gas mixture</a:t>
            </a:r>
          </a:p>
          <a:p>
            <a:pPr algn="ctr" eaLnBrk="1" hangingPunct="1">
              <a:lnSpc>
                <a:spcPct val="140000"/>
              </a:lnSpc>
              <a:buFont typeface="Times" panose="02020603050405020304" pitchFamily="18" charset="0"/>
              <a:buNone/>
            </a:pPr>
            <a:r>
              <a:rPr lang="en-US" altLang="en-US" sz="3000" i="1"/>
              <a:t>P</a:t>
            </a:r>
            <a:r>
              <a:rPr lang="en-US" altLang="en-US" sz="3000" baseline="-25000"/>
              <a:t>gas</a:t>
            </a:r>
            <a:r>
              <a:rPr lang="en-US" altLang="en-US" sz="3000"/>
              <a:t> = %</a:t>
            </a:r>
            <a:r>
              <a:rPr lang="en-US" altLang="en-US" sz="3000" baseline="-25000"/>
              <a:t>gas</a:t>
            </a:r>
            <a:r>
              <a:rPr lang="en-US" altLang="en-US" sz="3000"/>
              <a:t> × </a:t>
            </a:r>
            <a:r>
              <a:rPr lang="en-US" altLang="en-US" sz="3000" i="1"/>
              <a:t>P</a:t>
            </a:r>
            <a:r>
              <a:rPr lang="en-US" altLang="en-US" sz="3000" baseline="-25000"/>
              <a:t>total</a:t>
            </a:r>
            <a:endParaRPr lang="en-US" altLang="en-US" baseline="-25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>
            <a:extLst>
              <a:ext uri="{FF2B5EF4-FFF2-40B4-BE49-F238E27FC236}">
                <a16:creationId xmlns:a16="http://schemas.microsoft.com/office/drawing/2014/main" id="{64DF4359-E15A-4915-9E4A-9E5915C2C5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Partial Pressure of Gases</a:t>
            </a:r>
          </a:p>
        </p:txBody>
      </p:sp>
      <p:sp>
        <p:nvSpPr>
          <p:cNvPr id="14339" name="Rectangle 7">
            <a:extLst>
              <a:ext uri="{FF2B5EF4-FFF2-40B4-BE49-F238E27FC236}">
                <a16:creationId xmlns:a16="http://schemas.microsoft.com/office/drawing/2014/main" id="{43DA8042-E015-4835-8122-F2B5460454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Composition of air</a:t>
            </a:r>
          </a:p>
          <a:p>
            <a:pPr lvl="1" eaLnBrk="1" hangingPunct="1"/>
            <a:r>
              <a:rPr lang="en-US" altLang="en-US" sz="2000"/>
              <a:t>79% nitrogen</a:t>
            </a:r>
          </a:p>
          <a:p>
            <a:pPr lvl="1" eaLnBrk="1" hangingPunct="1"/>
            <a:r>
              <a:rPr lang="en-US" altLang="en-US" sz="2000"/>
              <a:t>21% oxygen</a:t>
            </a:r>
          </a:p>
          <a:p>
            <a:pPr lvl="1" eaLnBrk="1" hangingPunct="1"/>
            <a:r>
              <a:rPr lang="en-US" altLang="en-US" sz="2000"/>
              <a:t>Trace amounts of carbon dioxide, helium, argon, and other gases</a:t>
            </a:r>
          </a:p>
          <a:p>
            <a:pPr lvl="1" eaLnBrk="1" hangingPunct="1"/>
            <a:r>
              <a:rPr lang="en-US" altLang="en-US" sz="2000"/>
              <a:t>Water can be a factor depending on humidity</a:t>
            </a:r>
          </a:p>
          <a:p>
            <a:pPr eaLnBrk="1" hangingPunct="1"/>
            <a:r>
              <a:rPr lang="en-US" altLang="en-US" sz="2400" i="1"/>
              <a:t>P</a:t>
            </a:r>
            <a:r>
              <a:rPr lang="en-US" altLang="en-US" sz="2400" baseline="-25000"/>
              <a:t>air</a:t>
            </a:r>
            <a:r>
              <a:rPr lang="en-US" altLang="en-US" sz="2400"/>
              <a:t> = 760 mm Hg = </a:t>
            </a:r>
            <a:r>
              <a:rPr lang="en-US" altLang="en-US" sz="2400" i="1"/>
              <a:t>P</a:t>
            </a:r>
            <a:r>
              <a:rPr lang="en-US" altLang="en-US" sz="2400" baseline="-25000"/>
              <a:t>N</a:t>
            </a:r>
            <a:r>
              <a:rPr lang="en-US" altLang="en-US" sz="2400" baseline="-45000"/>
              <a:t>2</a:t>
            </a:r>
            <a:r>
              <a:rPr lang="en-US" altLang="en-US" sz="2400"/>
              <a:t> + </a:t>
            </a:r>
            <a:r>
              <a:rPr lang="en-US" altLang="en-US" sz="2400" i="1"/>
              <a:t>P</a:t>
            </a:r>
            <a:r>
              <a:rPr lang="en-US" altLang="en-US" sz="2400" baseline="-25000"/>
              <a:t>O</a:t>
            </a:r>
            <a:r>
              <a:rPr lang="en-US" altLang="en-US" sz="2400" baseline="-45000"/>
              <a:t>2</a:t>
            </a:r>
            <a:endParaRPr lang="en-US" altLang="en-US" sz="2400"/>
          </a:p>
          <a:p>
            <a:pPr lvl="1" eaLnBrk="1" hangingPunct="1"/>
            <a:r>
              <a:rPr lang="en-US" altLang="en-US" sz="2000" i="1"/>
              <a:t>P</a:t>
            </a:r>
            <a:r>
              <a:rPr lang="en-US" altLang="en-US" sz="2000" baseline="-25000"/>
              <a:t>N</a:t>
            </a:r>
            <a:r>
              <a:rPr lang="en-US" altLang="en-US" sz="2000" baseline="-45000"/>
              <a:t>2</a:t>
            </a:r>
            <a:r>
              <a:rPr lang="en-US" altLang="en-US" sz="2000"/>
              <a:t> = 0.79 × 760 mm Hg = 600 mm Hg</a:t>
            </a:r>
          </a:p>
          <a:p>
            <a:pPr lvl="1" eaLnBrk="1" hangingPunct="1"/>
            <a:r>
              <a:rPr lang="en-US" altLang="en-US" sz="2000" i="1"/>
              <a:t>P</a:t>
            </a:r>
            <a:r>
              <a:rPr lang="en-US" altLang="en-US" sz="2000" baseline="-25000"/>
              <a:t>O</a:t>
            </a:r>
            <a:r>
              <a:rPr lang="en-US" altLang="en-US" sz="2000" baseline="-45000"/>
              <a:t>2</a:t>
            </a:r>
            <a:r>
              <a:rPr lang="en-US" altLang="en-US" sz="2000"/>
              <a:t> = 0.21 × 760 mm Hg = 160 mm Hg</a:t>
            </a:r>
          </a:p>
          <a:p>
            <a:pPr lvl="1" eaLnBrk="1" hangingPunct="1"/>
            <a:r>
              <a:rPr lang="en-US" altLang="en-US" sz="2000"/>
              <a:t>Air is only 0.03% carbon dioxide</a:t>
            </a:r>
          </a:p>
          <a:p>
            <a:pPr lvl="2" eaLnBrk="1" hangingPunct="1"/>
            <a:r>
              <a:rPr lang="en-US" altLang="en-US" sz="2000" i="1"/>
              <a:t>P</a:t>
            </a:r>
            <a:r>
              <a:rPr lang="en-US" altLang="en-US" sz="2000" baseline="-25000"/>
              <a:t>CO</a:t>
            </a:r>
            <a:r>
              <a:rPr lang="en-US" altLang="en-US" sz="2000" baseline="-45000"/>
              <a:t>2</a:t>
            </a:r>
            <a:r>
              <a:rPr lang="en-US" altLang="en-US" sz="2000"/>
              <a:t> = 0.0003 × 760 mm Hg = 0.23 mm Hg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3D11CEB7-C6C9-464C-A427-D25AF7312F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Partial Pressure of Gases</a:t>
            </a:r>
          </a:p>
        </p:txBody>
      </p:sp>
      <p:sp>
        <p:nvSpPr>
          <p:cNvPr id="15363" name="Rectangle 8">
            <a:extLst>
              <a:ext uri="{FF2B5EF4-FFF2-40B4-BE49-F238E27FC236}">
                <a16:creationId xmlns:a16="http://schemas.microsoft.com/office/drawing/2014/main" id="{8EDE3CE7-E8EA-48A3-BF04-DBAD92CE7B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Composition of air at 100% humidity</a:t>
            </a:r>
          </a:p>
          <a:p>
            <a:pPr eaLnBrk="1" hangingPunct="1"/>
            <a:r>
              <a:rPr lang="en-US" altLang="en-US" i="1"/>
              <a:t>P</a:t>
            </a:r>
            <a:r>
              <a:rPr lang="en-US" altLang="en-US" baseline="-25000"/>
              <a:t>air</a:t>
            </a:r>
            <a:r>
              <a:rPr lang="en-US" altLang="en-US"/>
              <a:t> = 760 mm Hg = </a:t>
            </a:r>
            <a:r>
              <a:rPr lang="en-US" altLang="en-US" i="1"/>
              <a:t>P</a:t>
            </a:r>
            <a:r>
              <a:rPr lang="en-US" altLang="en-US" baseline="-25000"/>
              <a:t>N</a:t>
            </a:r>
            <a:r>
              <a:rPr lang="en-US" altLang="en-US" baseline="-45000"/>
              <a:t>2</a:t>
            </a:r>
            <a:r>
              <a:rPr lang="en-US" altLang="en-US"/>
              <a:t> + </a:t>
            </a:r>
            <a:r>
              <a:rPr lang="en-US" altLang="en-US" i="1"/>
              <a:t>P</a:t>
            </a:r>
            <a:r>
              <a:rPr lang="en-US" altLang="en-US" baseline="-25000"/>
              <a:t>O</a:t>
            </a:r>
            <a:r>
              <a:rPr lang="en-US" altLang="en-US" baseline="-45000"/>
              <a:t>2</a:t>
            </a:r>
            <a:r>
              <a:rPr lang="en-US" altLang="en-US"/>
              <a:t> + </a:t>
            </a:r>
            <a:r>
              <a:rPr lang="en-US" altLang="en-US" i="1"/>
              <a:t>P</a:t>
            </a:r>
            <a:r>
              <a:rPr lang="en-US" altLang="en-US" baseline="-25000"/>
              <a:t>H</a:t>
            </a:r>
            <a:r>
              <a:rPr lang="en-US" altLang="en-US" baseline="-45000"/>
              <a:t>2</a:t>
            </a:r>
            <a:r>
              <a:rPr lang="en-US" altLang="en-US" baseline="-25000"/>
              <a:t>O</a:t>
            </a:r>
            <a:endParaRPr lang="en-US" altLang="en-US"/>
          </a:p>
          <a:p>
            <a:pPr lvl="1" eaLnBrk="1" hangingPunct="1"/>
            <a:r>
              <a:rPr lang="en-US" altLang="en-US" i="1"/>
              <a:t>P</a:t>
            </a:r>
            <a:r>
              <a:rPr lang="en-US" altLang="en-US" baseline="-25000"/>
              <a:t>N</a:t>
            </a:r>
            <a:r>
              <a:rPr lang="en-US" altLang="en-US" baseline="-45000"/>
              <a:t>2</a:t>
            </a:r>
            <a:r>
              <a:rPr lang="en-US" altLang="en-US"/>
              <a:t> = 0.741 × 760 mm Hg = 563 mm Hg</a:t>
            </a:r>
          </a:p>
          <a:p>
            <a:pPr lvl="1" eaLnBrk="1" hangingPunct="1"/>
            <a:r>
              <a:rPr lang="en-US" altLang="en-US" i="1"/>
              <a:t>P</a:t>
            </a:r>
            <a:r>
              <a:rPr lang="en-US" altLang="en-US" baseline="-25000"/>
              <a:t>O</a:t>
            </a:r>
            <a:r>
              <a:rPr lang="en-US" altLang="en-US" baseline="-45000"/>
              <a:t>2</a:t>
            </a:r>
            <a:r>
              <a:rPr lang="en-US" altLang="en-US"/>
              <a:t> = 0.196 × 760 mm Hg = 149 mm Hg</a:t>
            </a:r>
          </a:p>
          <a:p>
            <a:pPr lvl="1" eaLnBrk="1" hangingPunct="1"/>
            <a:r>
              <a:rPr lang="en-US" altLang="en-US" i="1"/>
              <a:t>P</a:t>
            </a:r>
            <a:r>
              <a:rPr lang="en-US" altLang="en-US" baseline="-25000"/>
              <a:t>H</a:t>
            </a:r>
            <a:r>
              <a:rPr lang="en-US" altLang="en-US" baseline="-45000"/>
              <a:t>2</a:t>
            </a:r>
            <a:r>
              <a:rPr lang="en-US" altLang="en-US" baseline="-25000"/>
              <a:t>O</a:t>
            </a:r>
            <a:r>
              <a:rPr lang="en-US" altLang="en-US"/>
              <a:t> = 0.062 × 760 mm Hg = 47 mm Hg</a:t>
            </a:r>
          </a:p>
          <a:p>
            <a:pPr lvl="1" eaLnBrk="1" hangingPunct="1"/>
            <a:r>
              <a:rPr lang="en-US" altLang="en-US" i="1"/>
              <a:t>P</a:t>
            </a:r>
            <a:r>
              <a:rPr lang="en-US" altLang="en-US" baseline="-25000"/>
              <a:t>CO</a:t>
            </a:r>
            <a:r>
              <a:rPr lang="en-US" altLang="en-US" baseline="-45000"/>
              <a:t>2</a:t>
            </a:r>
            <a:r>
              <a:rPr lang="en-US" altLang="en-US"/>
              <a:t> = 0.00027 × 760 mm Hg = 0.21 mm Hg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Solubility of Gases in Liquids</a:t>
            </a:r>
          </a:p>
        </p:txBody>
      </p:sp>
      <p:sp>
        <p:nvSpPr>
          <p:cNvPr id="2457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Gas molecules can exist in gas form or dissolved in a liquid</a:t>
            </a:r>
          </a:p>
          <a:p>
            <a:r>
              <a:rPr lang="en-US" dirty="0"/>
              <a:t>Ability to dissolve depends on properties of the gas and properties of the liquid</a:t>
            </a:r>
          </a:p>
          <a:p>
            <a:r>
              <a:rPr lang="en-US" dirty="0"/>
              <a:t>Both vaporized and dissolved gases exert partial pressures</a:t>
            </a:r>
          </a:p>
          <a:p>
            <a:r>
              <a:rPr lang="en-US" dirty="0"/>
              <a:t>The partial pressure of a gas affects the amount of gas that goes into solution </a:t>
            </a:r>
          </a:p>
          <a:p>
            <a:pPr lvl="1"/>
            <a:r>
              <a:rPr lang="en-US" dirty="0"/>
              <a:t>Partial pressures of vaporized and dissolved gases will be equal at equilibrium</a:t>
            </a:r>
          </a:p>
        </p:txBody>
      </p:sp>
    </p:spTree>
    <p:extLst>
      <p:ext uri="{BB962C8B-B14F-4D97-AF65-F5344CB8AC3E}">
        <p14:creationId xmlns:p14="http://schemas.microsoft.com/office/powerpoint/2010/main" val="1010027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Solubility of Gases in Liquids</a:t>
            </a:r>
          </a:p>
        </p:txBody>
      </p:sp>
      <p:sp>
        <p:nvSpPr>
          <p:cNvPr id="2662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Henry</a:t>
            </a:r>
            <a:r>
              <a:rPr lang="fr-FR" altLang="ja-JP" dirty="0"/>
              <a:t>'</a:t>
            </a:r>
            <a:r>
              <a:rPr lang="en-US" altLang="ja-JP" dirty="0"/>
              <a:t>s law</a:t>
            </a:r>
          </a:p>
          <a:p>
            <a:pPr lvl="1"/>
            <a:r>
              <a:rPr lang="en-US" i="1" dirty="0"/>
              <a:t>c</a:t>
            </a:r>
            <a:r>
              <a:rPr lang="en-US" dirty="0"/>
              <a:t> = </a:t>
            </a:r>
            <a:r>
              <a:rPr lang="en-US" i="1" dirty="0" err="1"/>
              <a:t>kP</a:t>
            </a:r>
            <a:endParaRPr lang="en-US" i="1" dirty="0"/>
          </a:p>
          <a:p>
            <a:pPr lvl="1"/>
            <a:r>
              <a:rPr lang="en-US" i="1" dirty="0"/>
              <a:t>c</a:t>
            </a:r>
            <a:r>
              <a:rPr lang="en-US" dirty="0"/>
              <a:t> = molar concentration of dissolved gas</a:t>
            </a:r>
          </a:p>
          <a:p>
            <a:pPr lvl="1"/>
            <a:r>
              <a:rPr lang="en-US" i="1" dirty="0"/>
              <a:t>k</a:t>
            </a:r>
            <a:r>
              <a:rPr lang="en-US" dirty="0"/>
              <a:t> = Henry</a:t>
            </a:r>
            <a:r>
              <a:rPr lang="fr-FR" altLang="ja-JP" dirty="0"/>
              <a:t>'</a:t>
            </a:r>
            <a:r>
              <a:rPr lang="en-US" altLang="ja-JP" dirty="0"/>
              <a:t>s law constant</a:t>
            </a:r>
          </a:p>
          <a:p>
            <a:pPr lvl="1"/>
            <a:r>
              <a:rPr lang="en-US" i="1" dirty="0"/>
              <a:t>P</a:t>
            </a:r>
            <a:r>
              <a:rPr lang="en-US" dirty="0"/>
              <a:t> = partial pressure of gas in atmospheres</a:t>
            </a:r>
          </a:p>
        </p:txBody>
      </p:sp>
    </p:spTree>
    <p:extLst>
      <p:ext uri="{BB962C8B-B14F-4D97-AF65-F5344CB8AC3E}">
        <p14:creationId xmlns:p14="http://schemas.microsoft.com/office/powerpoint/2010/main" val="3482862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Solubility of Gases in Liquids</a:t>
            </a:r>
          </a:p>
        </p:txBody>
      </p:sp>
      <p:sp>
        <p:nvSpPr>
          <p:cNvPr id="2867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Oxygen and carbon dioxide solubility</a:t>
            </a:r>
          </a:p>
          <a:p>
            <a:pPr lvl="1"/>
            <a:r>
              <a:rPr lang="en-US" dirty="0"/>
              <a:t>At 100 mm Hg partial pressure in water</a:t>
            </a:r>
          </a:p>
          <a:p>
            <a:pPr lvl="2"/>
            <a:r>
              <a:rPr lang="en-US" dirty="0"/>
              <a:t>[O</a:t>
            </a:r>
            <a:r>
              <a:rPr lang="en-US" baseline="-25000" dirty="0"/>
              <a:t>2</a:t>
            </a:r>
            <a:r>
              <a:rPr lang="en-US" dirty="0"/>
              <a:t>] in water = 0.15 </a:t>
            </a:r>
            <a:r>
              <a:rPr lang="en-US" dirty="0" err="1"/>
              <a:t>mmole</a:t>
            </a:r>
            <a:r>
              <a:rPr lang="en-US" dirty="0"/>
              <a:t>/L</a:t>
            </a:r>
          </a:p>
          <a:p>
            <a:pPr lvl="2"/>
            <a:r>
              <a:rPr lang="en-US" dirty="0"/>
              <a:t>[CO</a:t>
            </a:r>
            <a:r>
              <a:rPr lang="en-US" baseline="-25000" dirty="0"/>
              <a:t>2</a:t>
            </a:r>
            <a:r>
              <a:rPr lang="en-US" dirty="0"/>
              <a:t>] in water = 3.0 </a:t>
            </a:r>
            <a:r>
              <a:rPr lang="en-US" dirty="0" err="1"/>
              <a:t>mmole</a:t>
            </a:r>
            <a:r>
              <a:rPr lang="en-US" dirty="0"/>
              <a:t>/L</a:t>
            </a:r>
          </a:p>
          <a:p>
            <a:pPr lvl="1"/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is more soluble than O</a:t>
            </a:r>
            <a:r>
              <a:rPr lang="en-US" baseline="-25000" dirty="0"/>
              <a:t>2</a:t>
            </a:r>
            <a:r>
              <a:rPr lang="en-US" dirty="0"/>
              <a:t> in water (and blood).</a:t>
            </a:r>
          </a:p>
        </p:txBody>
      </p:sp>
    </p:spTree>
    <p:extLst>
      <p:ext uri="{BB962C8B-B14F-4D97-AF65-F5344CB8AC3E}">
        <p14:creationId xmlns:p14="http://schemas.microsoft.com/office/powerpoint/2010/main" val="4285904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3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17.3a  </a:t>
            </a:r>
            <a:r>
              <a:rPr lang="en-US" sz="1200" b="1" dirty="0" err="1">
                <a:solidFill>
                  <a:srgbClr val="000000"/>
                </a:solidFill>
              </a:rPr>
              <a:t>Solubilities</a:t>
            </a:r>
            <a:r>
              <a:rPr lang="en-US" sz="1200" b="1" dirty="0">
                <a:solidFill>
                  <a:srgbClr val="000000"/>
                </a:solidFill>
              </a:rPr>
              <a:t> of oxygen and carbon dioxide in water.</a:t>
            </a:r>
          </a:p>
        </p:txBody>
      </p:sp>
      <p:pic>
        <p:nvPicPr>
          <p:cNvPr id="31" name="Picture 30" descr="figure_17_03a_unlabeled.jp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8"/>
          <a:stretch/>
        </p:blipFill>
        <p:spPr>
          <a:xfrm>
            <a:off x="271110" y="1244600"/>
            <a:ext cx="8601780" cy="43688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 bwMode="auto">
          <a:xfrm flipV="1">
            <a:off x="1982258" y="1400175"/>
            <a:ext cx="433917" cy="6789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Rectangle 32"/>
          <p:cNvSpPr/>
          <p:nvPr/>
        </p:nvSpPr>
        <p:spPr>
          <a:xfrm>
            <a:off x="2400091" y="1201042"/>
            <a:ext cx="1388977" cy="343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0" b="1" dirty="0"/>
              <a:t>O</a:t>
            </a:r>
            <a:r>
              <a:rPr lang="en-US" sz="1630" b="1" baseline="-25000" dirty="0"/>
              <a:t>2</a:t>
            </a:r>
            <a:r>
              <a:rPr lang="en-US" sz="1630" b="1" dirty="0"/>
              <a:t> molecule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54606" y="1865014"/>
            <a:ext cx="475044" cy="343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0" b="1" dirty="0"/>
              <a:t>Air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577739" y="2951120"/>
            <a:ext cx="1462023" cy="343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30" b="1" dirty="0"/>
              <a:t>Equilibration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054123" y="1867128"/>
            <a:ext cx="475044" cy="343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0" b="1" dirty="0"/>
              <a:t>Air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58243" y="4599002"/>
            <a:ext cx="757665" cy="343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0" b="1" dirty="0"/>
              <a:t>Water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053526" y="4609574"/>
            <a:ext cx="757665" cy="343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0" b="1" dirty="0"/>
              <a:t>Water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373956" y="2361128"/>
            <a:ext cx="2200164" cy="343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1630" b="1" dirty="0"/>
              <a:t>[O</a:t>
            </a:r>
            <a:r>
              <a:rPr lang="is-IS" sz="1630" b="1" baseline="-25000" dirty="0"/>
              <a:t>2</a:t>
            </a:r>
            <a:r>
              <a:rPr lang="is-IS" sz="1630" b="1" dirty="0"/>
              <a:t>]</a:t>
            </a:r>
            <a:r>
              <a:rPr lang="is-IS" sz="1630" b="1" baseline="-25000" dirty="0"/>
              <a:t>Air</a:t>
            </a:r>
            <a:r>
              <a:rPr lang="is-IS" sz="1630" b="1" dirty="0"/>
              <a:t> = 5.2 mmole/L</a:t>
            </a:r>
            <a:endParaRPr lang="en-US" sz="1630" b="1" dirty="0"/>
          </a:p>
        </p:txBody>
      </p:sp>
      <p:sp>
        <p:nvSpPr>
          <p:cNvPr id="40" name="Rectangle 39"/>
          <p:cNvSpPr/>
          <p:nvPr/>
        </p:nvSpPr>
        <p:spPr>
          <a:xfrm>
            <a:off x="6372540" y="3940292"/>
            <a:ext cx="2543548" cy="343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1630" b="1" dirty="0"/>
              <a:t>[O</a:t>
            </a:r>
            <a:r>
              <a:rPr lang="is-IS" sz="1630" b="1" baseline="-25000" dirty="0"/>
              <a:t>2</a:t>
            </a:r>
            <a:r>
              <a:rPr lang="is-IS" sz="1630" b="1" dirty="0"/>
              <a:t>]</a:t>
            </a:r>
            <a:r>
              <a:rPr lang="en-US" sz="1630" b="1" baseline="-25000" dirty="0"/>
              <a:t>Water</a:t>
            </a:r>
            <a:r>
              <a:rPr lang="is-IS" sz="1630" b="1" dirty="0"/>
              <a:t> = 0.15 mmole/L</a:t>
            </a:r>
            <a:endParaRPr lang="en-US" sz="1630" b="1" dirty="0"/>
          </a:p>
        </p:txBody>
      </p:sp>
      <p:sp>
        <p:nvSpPr>
          <p:cNvPr id="41" name="Rectangle 40"/>
          <p:cNvSpPr/>
          <p:nvPr/>
        </p:nvSpPr>
        <p:spPr>
          <a:xfrm>
            <a:off x="529616" y="2778913"/>
            <a:ext cx="1904922" cy="343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30" b="1" dirty="0"/>
              <a:t> </a:t>
            </a:r>
            <a:r>
              <a:rPr lang="en-US" sz="1630" b="1" i="1" dirty="0"/>
              <a:t>P</a:t>
            </a:r>
            <a:r>
              <a:rPr lang="en-US" sz="1630" b="1" baseline="-25000" dirty="0"/>
              <a:t>O</a:t>
            </a:r>
            <a:r>
              <a:rPr lang="en-US" sz="1430" b="1" baseline="-55000" dirty="0"/>
              <a:t>2</a:t>
            </a:r>
            <a:r>
              <a:rPr lang="en-US" sz="1430" b="1" dirty="0"/>
              <a:t> </a:t>
            </a:r>
            <a:r>
              <a:rPr lang="en-US" sz="1630" b="1" dirty="0"/>
              <a:t>= 100 mm Hg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238013" y="2778913"/>
            <a:ext cx="1904922" cy="343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30" b="1" dirty="0"/>
              <a:t> </a:t>
            </a:r>
            <a:r>
              <a:rPr lang="en-US" sz="1630" b="1" i="1" dirty="0"/>
              <a:t>P</a:t>
            </a:r>
            <a:r>
              <a:rPr lang="en-US" sz="1630" b="1" baseline="-25000" dirty="0"/>
              <a:t>O</a:t>
            </a:r>
            <a:r>
              <a:rPr lang="en-US" sz="1430" b="1" baseline="-55000" dirty="0"/>
              <a:t>2</a:t>
            </a:r>
            <a:r>
              <a:rPr lang="en-US" sz="1430" b="1" dirty="0"/>
              <a:t> </a:t>
            </a:r>
            <a:r>
              <a:rPr lang="en-US" sz="1630" b="1" dirty="0"/>
              <a:t>= 100 mm Hg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170280" y="4184380"/>
            <a:ext cx="1904922" cy="343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30" b="1" dirty="0"/>
              <a:t> </a:t>
            </a:r>
            <a:r>
              <a:rPr lang="en-US" sz="1630" b="1" i="1" dirty="0"/>
              <a:t>P</a:t>
            </a:r>
            <a:r>
              <a:rPr lang="en-US" sz="1630" b="1" baseline="-25000" dirty="0"/>
              <a:t>O</a:t>
            </a:r>
            <a:r>
              <a:rPr lang="en-US" sz="1430" b="1" baseline="-55000" dirty="0"/>
              <a:t>2</a:t>
            </a:r>
            <a:r>
              <a:rPr lang="en-US" sz="1430" b="1" dirty="0"/>
              <a:t> </a:t>
            </a:r>
            <a:r>
              <a:rPr lang="en-US" sz="1630" b="1" dirty="0"/>
              <a:t>= 100 mm Hg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95233" y="4201313"/>
            <a:ext cx="922883" cy="343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30" b="1" dirty="0"/>
              <a:t> </a:t>
            </a:r>
            <a:r>
              <a:rPr lang="en-US" sz="1630" b="1" i="1" dirty="0"/>
              <a:t>P</a:t>
            </a:r>
            <a:r>
              <a:rPr lang="en-US" sz="1630" b="1" baseline="-25000" dirty="0"/>
              <a:t>O</a:t>
            </a:r>
            <a:r>
              <a:rPr lang="en-US" sz="1430" b="1" baseline="-55000" dirty="0"/>
              <a:t>2 </a:t>
            </a:r>
            <a:r>
              <a:rPr lang="en-US" sz="1630" b="1" dirty="0"/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321364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3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17.3b  </a:t>
            </a:r>
            <a:r>
              <a:rPr lang="en-US" sz="1200" b="1" dirty="0" err="1">
                <a:solidFill>
                  <a:srgbClr val="000000"/>
                </a:solidFill>
              </a:rPr>
              <a:t>Solubilities</a:t>
            </a:r>
            <a:r>
              <a:rPr lang="en-US" sz="1200" b="1" dirty="0">
                <a:solidFill>
                  <a:srgbClr val="000000"/>
                </a:solidFill>
              </a:rPr>
              <a:t> of oxygen and carbon dioxide in water.</a:t>
            </a:r>
          </a:p>
        </p:txBody>
      </p:sp>
      <p:pic>
        <p:nvPicPr>
          <p:cNvPr id="32" name="Picture 31" descr="figure_17_03b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6"/>
          <a:stretch/>
        </p:blipFill>
        <p:spPr>
          <a:xfrm>
            <a:off x="262626" y="1296124"/>
            <a:ext cx="8601456" cy="4298357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 bwMode="auto">
          <a:xfrm flipV="1">
            <a:off x="1968321" y="1416183"/>
            <a:ext cx="482600" cy="66886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Rectangle 33"/>
          <p:cNvSpPr/>
          <p:nvPr/>
        </p:nvSpPr>
        <p:spPr>
          <a:xfrm>
            <a:off x="2398692" y="1246586"/>
            <a:ext cx="1514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CO</a:t>
            </a:r>
            <a:r>
              <a:rPr lang="en-US" sz="1600" b="1" baseline="-25000" dirty="0"/>
              <a:t>2</a:t>
            </a:r>
            <a:r>
              <a:rPr lang="en-US" sz="1600" b="1" dirty="0"/>
              <a:t> molecule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43235" y="1870215"/>
            <a:ext cx="46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Air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582977" y="2951869"/>
            <a:ext cx="1438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Equilibration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028348" y="1867059"/>
            <a:ext cx="46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Air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49670" y="4608306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Water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035861" y="4608315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Water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341852" y="2386974"/>
            <a:ext cx="23112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1600" b="1" dirty="0"/>
              <a:t>[CO</a:t>
            </a:r>
            <a:r>
              <a:rPr lang="is-IS" sz="1600" b="1" baseline="-25000" dirty="0"/>
              <a:t>2</a:t>
            </a:r>
            <a:r>
              <a:rPr lang="is-IS" sz="1600" b="1" dirty="0"/>
              <a:t>]</a:t>
            </a:r>
            <a:r>
              <a:rPr lang="is-IS" sz="1600" b="1" baseline="-25000" dirty="0"/>
              <a:t>Air</a:t>
            </a:r>
            <a:r>
              <a:rPr lang="is-IS" sz="1600" b="1" dirty="0"/>
              <a:t> = 5.2 mmole/L</a:t>
            </a:r>
            <a:endParaRPr lang="en-US" sz="1600" b="1" dirty="0"/>
          </a:p>
        </p:txBody>
      </p:sp>
      <p:sp>
        <p:nvSpPr>
          <p:cNvPr id="41" name="Rectangle 40"/>
          <p:cNvSpPr/>
          <p:nvPr/>
        </p:nvSpPr>
        <p:spPr>
          <a:xfrm>
            <a:off x="6347174" y="3948122"/>
            <a:ext cx="25342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s-IS" sz="1600" b="1" dirty="0"/>
              <a:t>[CO</a:t>
            </a:r>
            <a:r>
              <a:rPr lang="is-IS" sz="1600" b="1" baseline="-25000" dirty="0"/>
              <a:t>2</a:t>
            </a:r>
            <a:r>
              <a:rPr lang="is-IS" sz="1600" b="1" dirty="0"/>
              <a:t>]</a:t>
            </a:r>
            <a:r>
              <a:rPr lang="en-US" sz="1600" b="1" baseline="-25000" dirty="0"/>
              <a:t>Water</a:t>
            </a:r>
            <a:r>
              <a:rPr lang="is-IS" sz="1600" b="1" dirty="0"/>
              <a:t> = 3.0 mmole/L</a:t>
            </a:r>
            <a:endParaRPr lang="en-US" sz="1600" b="1" dirty="0"/>
          </a:p>
        </p:txBody>
      </p:sp>
      <p:sp>
        <p:nvSpPr>
          <p:cNvPr id="42" name="Rectangle 41"/>
          <p:cNvSpPr/>
          <p:nvPr/>
        </p:nvSpPr>
        <p:spPr>
          <a:xfrm>
            <a:off x="4196139" y="2821245"/>
            <a:ext cx="1971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 </a:t>
            </a:r>
            <a:r>
              <a:rPr lang="en-US" sz="1600" b="1" i="1" dirty="0"/>
              <a:t>P</a:t>
            </a:r>
            <a:r>
              <a:rPr lang="en-US" sz="1600" b="1" baseline="-25000" dirty="0"/>
              <a:t>CO</a:t>
            </a:r>
            <a:r>
              <a:rPr lang="en-US" sz="1400" b="1" baseline="-55000" dirty="0"/>
              <a:t>2</a:t>
            </a:r>
            <a:r>
              <a:rPr lang="en-US" sz="1400" b="1" dirty="0"/>
              <a:t> </a:t>
            </a:r>
            <a:r>
              <a:rPr lang="en-US" sz="1600" b="1" dirty="0"/>
              <a:t>= 100 mm Hg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13140" y="2829713"/>
            <a:ext cx="1971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 </a:t>
            </a:r>
            <a:r>
              <a:rPr lang="en-US" sz="1600" b="1" i="1" dirty="0"/>
              <a:t>P</a:t>
            </a:r>
            <a:r>
              <a:rPr lang="en-US" sz="1600" b="1" baseline="-25000" dirty="0"/>
              <a:t>CO</a:t>
            </a:r>
            <a:r>
              <a:rPr lang="en-US" sz="1400" b="1" baseline="-55000" dirty="0"/>
              <a:t>2</a:t>
            </a:r>
            <a:r>
              <a:rPr lang="en-US" sz="1400" b="1" dirty="0"/>
              <a:t> </a:t>
            </a:r>
            <a:r>
              <a:rPr lang="en-US" sz="1600" b="1" dirty="0"/>
              <a:t>= 100 mm Hg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52660" y="4192844"/>
            <a:ext cx="9911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 </a:t>
            </a:r>
            <a:r>
              <a:rPr lang="en-US" sz="1600" b="1" i="1" dirty="0"/>
              <a:t>P</a:t>
            </a:r>
            <a:r>
              <a:rPr lang="en-US" sz="1600" b="1" baseline="-25000" dirty="0"/>
              <a:t>CO</a:t>
            </a:r>
            <a:r>
              <a:rPr lang="en-US" sz="1400" b="1" baseline="-55000" dirty="0"/>
              <a:t>2</a:t>
            </a:r>
            <a:r>
              <a:rPr lang="en-US" sz="1400" b="1" dirty="0"/>
              <a:t> </a:t>
            </a:r>
            <a:r>
              <a:rPr lang="en-US" sz="1600" b="1" dirty="0"/>
              <a:t>= 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36719" y="4260577"/>
            <a:ext cx="19551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 </a:t>
            </a:r>
            <a:r>
              <a:rPr lang="en-US" sz="1600" b="1" i="1" dirty="0"/>
              <a:t>P</a:t>
            </a:r>
            <a:r>
              <a:rPr lang="en-US" sz="1600" b="1" baseline="-25000" dirty="0"/>
              <a:t>CO</a:t>
            </a:r>
            <a:r>
              <a:rPr lang="en-US" sz="1400" b="1" baseline="-55000" dirty="0"/>
              <a:t>2 </a:t>
            </a:r>
            <a:r>
              <a:rPr lang="en-US" sz="1600" b="1" dirty="0"/>
              <a:t>= 100 mm Hg</a:t>
            </a:r>
          </a:p>
        </p:txBody>
      </p:sp>
    </p:spTree>
    <p:extLst>
      <p:ext uri="{BB962C8B-B14F-4D97-AF65-F5344CB8AC3E}">
        <p14:creationId xmlns:p14="http://schemas.microsoft.com/office/powerpoint/2010/main" val="3986467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17.3	Exchange of Oxygen and Carbon Dioxide</a:t>
            </a:r>
          </a:p>
        </p:txBody>
      </p:sp>
      <p:sp>
        <p:nvSpPr>
          <p:cNvPr id="3481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Gas exchange in the lungs</a:t>
            </a:r>
          </a:p>
          <a:p>
            <a:r>
              <a:rPr lang="en-US" dirty="0"/>
              <a:t>Gas exchange in respiring tissue</a:t>
            </a:r>
          </a:p>
          <a:p>
            <a:r>
              <a:rPr lang="en-US" dirty="0"/>
              <a:t>Determinants of alveolar </a:t>
            </a:r>
            <a:r>
              <a:rPr lang="en-US" i="1" dirty="0"/>
              <a:t>P</a:t>
            </a:r>
            <a:r>
              <a:rPr lang="en-US" baseline="-25000" dirty="0"/>
              <a:t>O</a:t>
            </a:r>
            <a:r>
              <a:rPr lang="en-US" baseline="-45000" dirty="0"/>
              <a:t>2</a:t>
            </a:r>
            <a:r>
              <a:rPr lang="en-US" dirty="0"/>
              <a:t> and </a:t>
            </a:r>
            <a:r>
              <a:rPr lang="en-US" i="1" dirty="0"/>
              <a:t>P</a:t>
            </a:r>
            <a:r>
              <a:rPr lang="en-US" baseline="-25000" dirty="0"/>
              <a:t>CO</a:t>
            </a:r>
            <a:r>
              <a:rPr lang="en-US" baseline="-45000" dirty="0"/>
              <a:t>2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6738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Chapter Opener</a:t>
            </a:r>
          </a:p>
        </p:txBody>
      </p:sp>
      <p:sp>
        <p:nvSpPr>
          <p:cNvPr id="6146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17.1	Overview of Pulmonary Circulation</a:t>
            </a:r>
          </a:p>
          <a:p>
            <a:pPr marL="0" indent="0">
              <a:buNone/>
            </a:pPr>
            <a:r>
              <a:rPr lang="en-US" dirty="0"/>
              <a:t>17.2	Diffusion of Gases</a:t>
            </a:r>
          </a:p>
          <a:p>
            <a:pPr marL="0" indent="0">
              <a:buNone/>
            </a:pPr>
            <a:r>
              <a:rPr lang="en-US" dirty="0"/>
              <a:t>17.3	Exchange of Oxygen and Carbon Dioxide</a:t>
            </a:r>
          </a:p>
          <a:p>
            <a:pPr marL="0" indent="0">
              <a:buNone/>
            </a:pPr>
            <a:r>
              <a:rPr lang="en-US" dirty="0"/>
              <a:t>17.4	Transport of Gases in the Blood</a:t>
            </a:r>
          </a:p>
          <a:p>
            <a:pPr marL="0" indent="0">
              <a:buNone/>
            </a:pPr>
            <a:r>
              <a:rPr lang="en-US" dirty="0"/>
              <a:t>17.5	Central Regulation of Ventilation</a:t>
            </a:r>
          </a:p>
          <a:p>
            <a:pPr marL="0" indent="0">
              <a:buNone/>
            </a:pPr>
            <a:r>
              <a:rPr lang="en-US" dirty="0"/>
              <a:t>17.6	Control of Ventilation by Chemoreceptors</a:t>
            </a:r>
          </a:p>
          <a:p>
            <a:pPr marL="0" indent="0">
              <a:buNone/>
            </a:pPr>
            <a:r>
              <a:rPr lang="en-US" dirty="0"/>
              <a:t>17.7	Local Regulation of Ventilation and Perfusion</a:t>
            </a:r>
          </a:p>
          <a:p>
            <a:pPr marL="0" indent="0">
              <a:buNone/>
            </a:pPr>
            <a:r>
              <a:rPr lang="en-US" dirty="0"/>
              <a:t>17.8	Respiratory System in Acid-Base Homeostasis</a:t>
            </a:r>
          </a:p>
        </p:txBody>
      </p:sp>
    </p:spTree>
    <p:extLst>
      <p:ext uri="{BB962C8B-B14F-4D97-AF65-F5344CB8AC3E}">
        <p14:creationId xmlns:p14="http://schemas.microsoft.com/office/powerpoint/2010/main" val="2610732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Gas Exchange in the Lungs</a:t>
            </a:r>
          </a:p>
        </p:txBody>
      </p:sp>
      <p:sp>
        <p:nvSpPr>
          <p:cNvPr id="36866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Diffusion of gases</a:t>
            </a:r>
          </a:p>
          <a:p>
            <a:pPr lvl="1"/>
            <a:r>
              <a:rPr lang="en-US" dirty="0"/>
              <a:t>Gases diffuse down pressure gradients</a:t>
            </a:r>
          </a:p>
          <a:p>
            <a:pPr lvl="2"/>
            <a:r>
              <a:rPr lang="en-US" dirty="0"/>
              <a:t>High pressure → low pressure</a:t>
            </a:r>
          </a:p>
          <a:p>
            <a:pPr lvl="1"/>
            <a:r>
              <a:rPr lang="en-US" dirty="0"/>
              <a:t>In gas mixtures, gases diffuse down partial pressure gradients</a:t>
            </a:r>
          </a:p>
          <a:p>
            <a:pPr lvl="2"/>
            <a:r>
              <a:rPr lang="en-US" dirty="0"/>
              <a:t>High partial pressure → </a:t>
            </a:r>
            <a:r>
              <a:rPr lang="en-US" dirty="0">
                <a:sym typeface="Wingdings" charset="0"/>
              </a:rPr>
              <a:t>low partial pressure</a:t>
            </a:r>
          </a:p>
          <a:p>
            <a:pPr lvl="1"/>
            <a:r>
              <a:rPr lang="en-US" dirty="0"/>
              <a:t>A particular gas diffuses down its own partial pressure gradient</a:t>
            </a:r>
          </a:p>
          <a:p>
            <a:pPr lvl="2"/>
            <a:r>
              <a:rPr lang="en-US" dirty="0"/>
              <a:t>Presence of other gases is irrelevant</a:t>
            </a:r>
          </a:p>
        </p:txBody>
      </p:sp>
    </p:spTree>
    <p:extLst>
      <p:ext uri="{BB962C8B-B14F-4D97-AF65-F5344CB8AC3E}">
        <p14:creationId xmlns:p14="http://schemas.microsoft.com/office/powerpoint/2010/main" val="2814515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able_17_01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"/>
          <a:stretch/>
        </p:blipFill>
        <p:spPr>
          <a:xfrm>
            <a:off x="271272" y="937260"/>
            <a:ext cx="8601456" cy="49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13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 descr="figure_17_04_unlabeled_Slide0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5"/>
          <a:stretch/>
        </p:blipFill>
        <p:spPr>
          <a:xfrm>
            <a:off x="1915786" y="428311"/>
            <a:ext cx="5312664" cy="6214472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 bwMode="auto">
          <a:xfrm>
            <a:off x="3500967" y="2314419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/>
          <p:cNvCxnSpPr/>
          <p:nvPr/>
        </p:nvCxnSpPr>
        <p:spPr bwMode="auto">
          <a:xfrm>
            <a:off x="5317067" y="2314419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3" name="Straight Connector 82"/>
          <p:cNvCxnSpPr/>
          <p:nvPr/>
        </p:nvCxnSpPr>
        <p:spPr bwMode="auto">
          <a:xfrm>
            <a:off x="5816600" y="4494585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4" name="Straight Connector 83"/>
          <p:cNvCxnSpPr/>
          <p:nvPr/>
        </p:nvCxnSpPr>
        <p:spPr bwMode="auto">
          <a:xfrm>
            <a:off x="2992967" y="4494585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5" name="Rectangle 84"/>
          <p:cNvSpPr/>
          <p:nvPr/>
        </p:nvSpPr>
        <p:spPr>
          <a:xfrm>
            <a:off x="4615339" y="1237810"/>
            <a:ext cx="378991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CO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924251" y="571063"/>
            <a:ext cx="1428596" cy="2200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Atmosphere air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977539" y="869513"/>
            <a:ext cx="697627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0.3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407906" y="1000744"/>
            <a:ext cx="378991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CO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208343" y="996511"/>
            <a:ext cx="3039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094037" y="1233578"/>
            <a:ext cx="3039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91" name="Rectangle 90"/>
          <p:cNvSpPr/>
          <p:nvPr/>
        </p:nvSpPr>
        <p:spPr>
          <a:xfrm>
            <a:off x="4816551" y="574238"/>
            <a:ext cx="1210588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Alveolar air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416251" y="1725705"/>
            <a:ext cx="101822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arteries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860876" y="2033680"/>
            <a:ext cx="125850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 capillaries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594176" y="2198780"/>
            <a:ext cx="72327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arteries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4676851" y="2195605"/>
            <a:ext cx="72327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veins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802920" y="1725706"/>
            <a:ext cx="90281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veins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3089351" y="4376830"/>
            <a:ext cx="935320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 veins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905326" y="4551455"/>
            <a:ext cx="1177862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 capillaries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864176" y="4380005"/>
            <a:ext cx="1045078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 arteries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882851" y="4119655"/>
            <a:ext cx="90281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veins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261176" y="4094255"/>
            <a:ext cx="101822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arteries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122415" y="5597091"/>
            <a:ext cx="889987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Cells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952832" y="6265958"/>
            <a:ext cx="1095172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Oxygenated blood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2952832" y="6443758"/>
            <a:ext cx="1210588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Deoxygenated blood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4083132" y="6329458"/>
            <a:ext cx="101822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Cells in tissues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throughout body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104164" y="5691700"/>
            <a:ext cx="378991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CO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560771" y="5694875"/>
            <a:ext cx="3039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3022546" y="732989"/>
            <a:ext cx="6668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160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866870" y="870570"/>
            <a:ext cx="65911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915903" y="737221"/>
            <a:ext cx="6668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100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464450" y="2139512"/>
            <a:ext cx="65911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46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514853" y="1999813"/>
            <a:ext cx="60910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844773" y="2136339"/>
            <a:ext cx="65911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895922" y="1996640"/>
            <a:ext cx="6668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100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6311502" y="4512298"/>
            <a:ext cx="65911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356301" y="4369424"/>
            <a:ext cx="6668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100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1934216" y="4532408"/>
            <a:ext cx="659155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46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982522" y="4395884"/>
            <a:ext cx="60910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164251" y="5897660"/>
            <a:ext cx="659155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46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5218907" y="5757961"/>
            <a:ext cx="60910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41029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17.4  Partial pressures of oxygen and carbon dioxide in atmospheric air, in alveolar air,</a:t>
            </a: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and at various sites in the body.</a:t>
            </a:r>
          </a:p>
        </p:txBody>
      </p:sp>
      <p:sp>
        <p:nvSpPr>
          <p:cNvPr id="79" name="Rectangle 66"/>
          <p:cNvSpPr>
            <a:spLocks noChangeArrowheads="1"/>
          </p:cNvSpPr>
          <p:nvPr/>
        </p:nvSpPr>
        <p:spPr bwMode="auto">
          <a:xfrm>
            <a:off x="8274050" y="91440"/>
            <a:ext cx="6746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2061757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figure_17_04_unlabeled_Slide0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5"/>
          <a:stretch/>
        </p:blipFill>
        <p:spPr>
          <a:xfrm>
            <a:off x="1915786" y="428311"/>
            <a:ext cx="5312664" cy="6214472"/>
          </a:xfrm>
          <a:prstGeom prst="rect">
            <a:avLst/>
          </a:prstGeom>
        </p:spPr>
      </p:pic>
      <p:sp>
        <p:nvSpPr>
          <p:cNvPr id="41029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17.4  Partial pressures of oxygen and carbon dioxide in atmospheric air, in alveolar air,</a:t>
            </a: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and at various sites in the body.</a:t>
            </a:r>
          </a:p>
        </p:txBody>
      </p:sp>
      <p:sp>
        <p:nvSpPr>
          <p:cNvPr id="79" name="Rectangle 66"/>
          <p:cNvSpPr>
            <a:spLocks noChangeArrowheads="1"/>
          </p:cNvSpPr>
          <p:nvPr/>
        </p:nvSpPr>
        <p:spPr bwMode="auto">
          <a:xfrm>
            <a:off x="8274050" y="90259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2</a:t>
            </a:r>
          </a:p>
        </p:txBody>
      </p:sp>
      <p:cxnSp>
        <p:nvCxnSpPr>
          <p:cNvPr id="47" name="Straight Connector 46"/>
          <p:cNvCxnSpPr/>
          <p:nvPr/>
        </p:nvCxnSpPr>
        <p:spPr bwMode="auto">
          <a:xfrm>
            <a:off x="3500967" y="2314419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>
            <a:off x="5317067" y="2314419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>
            <a:off x="5816600" y="4494585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/>
          <p:nvPr/>
        </p:nvCxnSpPr>
        <p:spPr bwMode="auto">
          <a:xfrm>
            <a:off x="2992967" y="4494585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1" name="Rectangle 50"/>
          <p:cNvSpPr/>
          <p:nvPr/>
        </p:nvSpPr>
        <p:spPr>
          <a:xfrm>
            <a:off x="4615339" y="1237810"/>
            <a:ext cx="378991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CO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924251" y="571063"/>
            <a:ext cx="1428596" cy="2200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Atmosphere air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977539" y="869513"/>
            <a:ext cx="697627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0.3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407906" y="1000744"/>
            <a:ext cx="378991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CO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208343" y="996511"/>
            <a:ext cx="3039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94037" y="1233578"/>
            <a:ext cx="3039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860876" y="2033680"/>
            <a:ext cx="125850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 capillaries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94176" y="2198780"/>
            <a:ext cx="72327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arteries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676851" y="2195605"/>
            <a:ext cx="72327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veins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089351" y="4376830"/>
            <a:ext cx="935320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 veins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905326" y="4551455"/>
            <a:ext cx="1177862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 capillaries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864176" y="4380005"/>
            <a:ext cx="1045078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 arteries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952832" y="6265958"/>
            <a:ext cx="1095172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Oxygenated blood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952832" y="6443758"/>
            <a:ext cx="1210588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Deoxygenated blood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083132" y="6329458"/>
            <a:ext cx="101822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Cells in tissues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throughout body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104164" y="5691700"/>
            <a:ext cx="378991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CO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560771" y="5694875"/>
            <a:ext cx="3039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022546" y="732989"/>
            <a:ext cx="6668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160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020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figure_17_04_unlabeled_Slide0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5"/>
          <a:stretch/>
        </p:blipFill>
        <p:spPr>
          <a:xfrm>
            <a:off x="1915786" y="428311"/>
            <a:ext cx="5312664" cy="6214472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 bwMode="auto">
          <a:xfrm>
            <a:off x="3500967" y="2314419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>
            <a:off x="5317067" y="2314419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>
            <a:off x="5816600" y="4494585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>
            <a:off x="2992967" y="4494585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Rectangle 31"/>
          <p:cNvSpPr/>
          <p:nvPr/>
        </p:nvSpPr>
        <p:spPr>
          <a:xfrm>
            <a:off x="4615339" y="1237810"/>
            <a:ext cx="378991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CO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924251" y="571063"/>
            <a:ext cx="1428596" cy="2200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Atmosphere air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977539" y="869513"/>
            <a:ext cx="697627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0.3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407906" y="1000744"/>
            <a:ext cx="378991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CO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208343" y="996511"/>
            <a:ext cx="3039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094037" y="1233578"/>
            <a:ext cx="3039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816551" y="574238"/>
            <a:ext cx="1210588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Alveolar air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860876" y="2033680"/>
            <a:ext cx="125850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 capillaries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594176" y="2198780"/>
            <a:ext cx="72327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arteries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676851" y="2195605"/>
            <a:ext cx="72327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veins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089351" y="4376830"/>
            <a:ext cx="935320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 veins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05326" y="4551455"/>
            <a:ext cx="1177862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 capillaries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864176" y="4380005"/>
            <a:ext cx="1045078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 arteries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952832" y="6265958"/>
            <a:ext cx="1095172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Oxygenated blood</a:t>
            </a:r>
          </a:p>
        </p:txBody>
      </p:sp>
      <p:sp>
        <p:nvSpPr>
          <p:cNvPr id="69" name="Rectangle 68"/>
          <p:cNvSpPr/>
          <p:nvPr/>
        </p:nvSpPr>
        <p:spPr>
          <a:xfrm>
            <a:off x="2952832" y="6443758"/>
            <a:ext cx="1210588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Deoxygenated blood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083132" y="6329458"/>
            <a:ext cx="101822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Cells in tissues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throughout body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104164" y="5691700"/>
            <a:ext cx="378991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CO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560771" y="5694875"/>
            <a:ext cx="3039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22546" y="732989"/>
            <a:ext cx="6668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160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866870" y="870570"/>
            <a:ext cx="65911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915903" y="737221"/>
            <a:ext cx="6668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100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41029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17.4  Partial pressures of oxygen and carbon dioxide in atmospheric air, in alveolar air,</a:t>
            </a: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and at various sites in the body.</a:t>
            </a:r>
          </a:p>
        </p:txBody>
      </p:sp>
      <p:sp>
        <p:nvSpPr>
          <p:cNvPr id="79" name="Rectangle 66"/>
          <p:cNvSpPr>
            <a:spLocks noChangeArrowheads="1"/>
          </p:cNvSpPr>
          <p:nvPr/>
        </p:nvSpPr>
        <p:spPr bwMode="auto">
          <a:xfrm>
            <a:off x="8274050" y="90259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2208874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_17_04_unlabeled_Slide0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5"/>
          <a:stretch/>
        </p:blipFill>
        <p:spPr>
          <a:xfrm>
            <a:off x="1915786" y="428311"/>
            <a:ext cx="5312664" cy="621447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>
            <a:off x="3500967" y="2314419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5317067" y="2314419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5816600" y="4494585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2992967" y="4494585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8"/>
          <p:cNvSpPr/>
          <p:nvPr/>
        </p:nvSpPr>
        <p:spPr>
          <a:xfrm>
            <a:off x="4615339" y="1237810"/>
            <a:ext cx="378991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CO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24251" y="571063"/>
            <a:ext cx="1428596" cy="2200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Atmosphere air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77539" y="869513"/>
            <a:ext cx="697627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0.3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07906" y="1000744"/>
            <a:ext cx="378991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CO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08343" y="996511"/>
            <a:ext cx="3039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94037" y="1233578"/>
            <a:ext cx="3039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16551" y="574238"/>
            <a:ext cx="1210588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Alveolar air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60876" y="2033680"/>
            <a:ext cx="125850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 capillaries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94176" y="2198780"/>
            <a:ext cx="72327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arteries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76851" y="2195605"/>
            <a:ext cx="72327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veins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02920" y="1725706"/>
            <a:ext cx="90281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veins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89351" y="4376830"/>
            <a:ext cx="935320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 veins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05326" y="4551455"/>
            <a:ext cx="1177862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 capillaries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64176" y="4380005"/>
            <a:ext cx="1045078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 arteries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61176" y="4094255"/>
            <a:ext cx="101822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arteries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52832" y="6265958"/>
            <a:ext cx="1095172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Oxygenated blood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52832" y="6443758"/>
            <a:ext cx="1210588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Deoxygenated blood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083132" y="6329458"/>
            <a:ext cx="101822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Cells in tissues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throughout body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104164" y="5691700"/>
            <a:ext cx="378991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CO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60771" y="5694875"/>
            <a:ext cx="3039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022546" y="732989"/>
            <a:ext cx="6668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160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66870" y="870570"/>
            <a:ext cx="65911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915903" y="737221"/>
            <a:ext cx="6668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100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844773" y="2136339"/>
            <a:ext cx="65911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895922" y="1996640"/>
            <a:ext cx="6668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100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311502" y="4512298"/>
            <a:ext cx="65911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356301" y="4369424"/>
            <a:ext cx="6668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100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41029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17.4  Partial pressures of oxygen and carbon dioxide in atmospheric air, in alveolar air,</a:t>
            </a: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and at various sites in the body.</a:t>
            </a:r>
          </a:p>
        </p:txBody>
      </p:sp>
      <p:sp>
        <p:nvSpPr>
          <p:cNvPr id="79" name="Rectangle 66"/>
          <p:cNvSpPr>
            <a:spLocks noChangeArrowheads="1"/>
          </p:cNvSpPr>
          <p:nvPr/>
        </p:nvSpPr>
        <p:spPr bwMode="auto">
          <a:xfrm>
            <a:off x="8274050" y="90259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2769830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_17_04_unlabeled_Slide0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5"/>
          <a:stretch/>
        </p:blipFill>
        <p:spPr>
          <a:xfrm>
            <a:off x="1915786" y="428311"/>
            <a:ext cx="5312664" cy="6214472"/>
          </a:xfrm>
          <a:prstGeom prst="rect">
            <a:avLst/>
          </a:prstGeom>
        </p:spPr>
      </p:pic>
      <p:sp>
        <p:nvSpPr>
          <p:cNvPr id="41029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17.4  Partial pressures of oxygen and carbon dioxide in atmospheric air, in alveolar air,</a:t>
            </a: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and at various sites in the body.</a:t>
            </a:r>
          </a:p>
        </p:txBody>
      </p:sp>
      <p:sp>
        <p:nvSpPr>
          <p:cNvPr id="79" name="Rectangle 66"/>
          <p:cNvSpPr>
            <a:spLocks noChangeArrowheads="1"/>
          </p:cNvSpPr>
          <p:nvPr/>
        </p:nvSpPr>
        <p:spPr bwMode="auto">
          <a:xfrm>
            <a:off x="8274050" y="90259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5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3500967" y="2314419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5317067" y="2314419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5816600" y="4494585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2992967" y="4494585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8"/>
          <p:cNvSpPr/>
          <p:nvPr/>
        </p:nvSpPr>
        <p:spPr>
          <a:xfrm>
            <a:off x="4615339" y="1237810"/>
            <a:ext cx="378991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CO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24251" y="571063"/>
            <a:ext cx="1428596" cy="2200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Atmosphere air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77539" y="869513"/>
            <a:ext cx="697627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0.3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07906" y="1000744"/>
            <a:ext cx="378991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CO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08343" y="996511"/>
            <a:ext cx="3039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94037" y="1233578"/>
            <a:ext cx="3039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16551" y="574238"/>
            <a:ext cx="1210588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Alveolar air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60876" y="2033680"/>
            <a:ext cx="125850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 capillaries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94176" y="2198780"/>
            <a:ext cx="72327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arteries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76851" y="2195605"/>
            <a:ext cx="72327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veins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02920" y="1725706"/>
            <a:ext cx="90281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veins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89351" y="4376830"/>
            <a:ext cx="935320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 veins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05326" y="4551455"/>
            <a:ext cx="1177862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 capillaries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64176" y="4380005"/>
            <a:ext cx="1045078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 arteries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61176" y="4094255"/>
            <a:ext cx="101822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arteries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22415" y="5597091"/>
            <a:ext cx="889987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Cells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952832" y="6265958"/>
            <a:ext cx="1095172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Oxygenated blood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52832" y="6443758"/>
            <a:ext cx="1210588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Deoxygenated blood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83132" y="6329458"/>
            <a:ext cx="101822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Cells in tissues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throughout body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104164" y="5691700"/>
            <a:ext cx="378991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CO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560771" y="5694875"/>
            <a:ext cx="3039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22546" y="732989"/>
            <a:ext cx="6668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160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866870" y="870570"/>
            <a:ext cx="65911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15903" y="737221"/>
            <a:ext cx="6668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100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844773" y="2136339"/>
            <a:ext cx="65911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895922" y="1996640"/>
            <a:ext cx="6668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100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311502" y="4512298"/>
            <a:ext cx="65911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56301" y="4369424"/>
            <a:ext cx="6668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100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164251" y="5897660"/>
            <a:ext cx="659155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46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218907" y="5757961"/>
            <a:ext cx="60910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84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 descr="figure_17_04_unlabeled_Slide0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5"/>
          <a:stretch/>
        </p:blipFill>
        <p:spPr>
          <a:xfrm>
            <a:off x="1915786" y="428311"/>
            <a:ext cx="5312664" cy="6214472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 bwMode="auto">
          <a:xfrm>
            <a:off x="3500967" y="2314419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/>
          <p:cNvCxnSpPr/>
          <p:nvPr/>
        </p:nvCxnSpPr>
        <p:spPr bwMode="auto">
          <a:xfrm>
            <a:off x="5317067" y="2314419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3" name="Straight Connector 82"/>
          <p:cNvCxnSpPr/>
          <p:nvPr/>
        </p:nvCxnSpPr>
        <p:spPr bwMode="auto">
          <a:xfrm>
            <a:off x="5816600" y="4494585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4" name="Straight Connector 83"/>
          <p:cNvCxnSpPr/>
          <p:nvPr/>
        </p:nvCxnSpPr>
        <p:spPr bwMode="auto">
          <a:xfrm>
            <a:off x="2992967" y="4494585"/>
            <a:ext cx="1693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5" name="Rectangle 84"/>
          <p:cNvSpPr/>
          <p:nvPr/>
        </p:nvSpPr>
        <p:spPr>
          <a:xfrm>
            <a:off x="4615339" y="1237810"/>
            <a:ext cx="378991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CO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924251" y="571063"/>
            <a:ext cx="1428596" cy="2200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Atmosphere air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977539" y="869513"/>
            <a:ext cx="697627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0.3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407906" y="1000744"/>
            <a:ext cx="378991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CO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208343" y="996511"/>
            <a:ext cx="3039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094037" y="1233578"/>
            <a:ext cx="3039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91" name="Rectangle 90"/>
          <p:cNvSpPr/>
          <p:nvPr/>
        </p:nvSpPr>
        <p:spPr>
          <a:xfrm>
            <a:off x="4816551" y="574238"/>
            <a:ext cx="1210588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Alveolar air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416251" y="1725705"/>
            <a:ext cx="101822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arteries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860876" y="2033680"/>
            <a:ext cx="125850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 capillaries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594176" y="2198780"/>
            <a:ext cx="72327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arteries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4676851" y="2195605"/>
            <a:ext cx="72327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veins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802920" y="1725706"/>
            <a:ext cx="90281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Pulmonary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veins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3089351" y="4376830"/>
            <a:ext cx="935320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 veins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905326" y="4551455"/>
            <a:ext cx="1177862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 capillaries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864176" y="4380005"/>
            <a:ext cx="1045078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 arteries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882851" y="4119655"/>
            <a:ext cx="90281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veins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261176" y="4094255"/>
            <a:ext cx="101822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Systemic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arteries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122415" y="5597091"/>
            <a:ext cx="889987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Cells (mm Hg)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952832" y="6265958"/>
            <a:ext cx="1095172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Oxygenated blood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2952832" y="6443758"/>
            <a:ext cx="1210588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Deoxygenated blood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4083132" y="6329458"/>
            <a:ext cx="101822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10" b="1" dirty="0">
                <a:solidFill>
                  <a:srgbClr val="000000"/>
                </a:solidFill>
              </a:rPr>
              <a:t>Cells in tissues</a:t>
            </a:r>
          </a:p>
          <a:p>
            <a:pPr algn="l"/>
            <a:r>
              <a:rPr lang="en-US" sz="810" b="1" dirty="0">
                <a:solidFill>
                  <a:srgbClr val="000000"/>
                </a:solidFill>
              </a:rPr>
              <a:t>throughout body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104164" y="5691700"/>
            <a:ext cx="378991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CO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560771" y="5694875"/>
            <a:ext cx="3039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>
                <a:solidFill>
                  <a:srgbClr val="000000"/>
                </a:solidFill>
              </a:rPr>
              <a:t>O</a:t>
            </a:r>
            <a:r>
              <a:rPr lang="en-US" sz="81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3022546" y="732989"/>
            <a:ext cx="6668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160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866870" y="870570"/>
            <a:ext cx="65911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915903" y="737221"/>
            <a:ext cx="6668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100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464450" y="2139512"/>
            <a:ext cx="65911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46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514853" y="1999813"/>
            <a:ext cx="60910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844773" y="2136339"/>
            <a:ext cx="65911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895922" y="1996640"/>
            <a:ext cx="6668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100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6311502" y="4512298"/>
            <a:ext cx="65911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356301" y="4369424"/>
            <a:ext cx="66687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100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1934216" y="4532408"/>
            <a:ext cx="659155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46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982522" y="4395884"/>
            <a:ext cx="60910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164251" y="5897660"/>
            <a:ext cx="659155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CO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46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5218907" y="5757961"/>
            <a:ext cx="609106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10" b="1" dirty="0"/>
              <a:t> </a:t>
            </a:r>
            <a:r>
              <a:rPr lang="en-US" sz="810" b="1" i="1" dirty="0"/>
              <a:t>P</a:t>
            </a:r>
            <a:r>
              <a:rPr lang="en-US" sz="810" b="1" baseline="-25000" dirty="0"/>
              <a:t>O</a:t>
            </a:r>
            <a:r>
              <a:rPr lang="en-US" sz="810" b="1" baseline="-55000" dirty="0"/>
              <a:t>2</a:t>
            </a:r>
            <a:r>
              <a:rPr lang="en-US" sz="810" b="1" dirty="0"/>
              <a:t> </a:t>
            </a:r>
            <a:r>
              <a:rPr lang="en-US" sz="810" b="1" dirty="0">
                <a:solidFill>
                  <a:srgbClr val="000000"/>
                </a:solidFill>
              </a:rPr>
              <a:t>= 40</a:t>
            </a:r>
            <a:endParaRPr lang="en-US" sz="810" b="1" baseline="-25000" dirty="0">
              <a:solidFill>
                <a:srgbClr val="000000"/>
              </a:solidFill>
            </a:endParaRPr>
          </a:p>
        </p:txBody>
      </p:sp>
      <p:sp>
        <p:nvSpPr>
          <p:cNvPr id="41029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17.4  Partial pressures of oxygen and carbon dioxide in atmospheric air, in alveolar air,</a:t>
            </a: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and at various sites in the body.</a:t>
            </a:r>
          </a:p>
        </p:txBody>
      </p:sp>
      <p:sp>
        <p:nvSpPr>
          <p:cNvPr id="79" name="Rectangle 66"/>
          <p:cNvSpPr>
            <a:spLocks noChangeArrowheads="1"/>
          </p:cNvSpPr>
          <p:nvPr/>
        </p:nvSpPr>
        <p:spPr bwMode="auto">
          <a:xfrm>
            <a:off x="8274050" y="91440"/>
            <a:ext cx="6746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3610083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Gas Exchange in the Lungs</a:t>
            </a:r>
          </a:p>
        </p:txBody>
      </p:sp>
      <p:sp>
        <p:nvSpPr>
          <p:cNvPr id="5325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Diffusion between alveoli and blood is rapid</a:t>
            </a:r>
          </a:p>
          <a:p>
            <a:pPr lvl="1"/>
            <a:r>
              <a:rPr lang="en-US" dirty="0"/>
              <a:t>Small diffusion barrier</a:t>
            </a:r>
          </a:p>
          <a:p>
            <a:pPr lvl="1"/>
            <a:r>
              <a:rPr lang="en-US" dirty="0"/>
              <a:t>Large surface area</a:t>
            </a:r>
          </a:p>
        </p:txBody>
      </p:sp>
    </p:spTree>
    <p:extLst>
      <p:ext uri="{BB962C8B-B14F-4D97-AF65-F5344CB8AC3E}">
        <p14:creationId xmlns:p14="http://schemas.microsoft.com/office/powerpoint/2010/main" val="481268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figure_17_05a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8"/>
          <a:stretch/>
        </p:blipFill>
        <p:spPr>
          <a:xfrm>
            <a:off x="1609865" y="371309"/>
            <a:ext cx="5924270" cy="622423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flipV="1">
            <a:off x="2535767" y="672493"/>
            <a:ext cx="283633" cy="6477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>
            <a:off x="2537651" y="3808424"/>
            <a:ext cx="719899" cy="39255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1932874" y="1061057"/>
            <a:ext cx="612593" cy="400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dirty="0"/>
              <a:t>100</a:t>
            </a:r>
            <a:endParaRPr lang="en-US" sz="2000" b="1" baseline="-25000" dirty="0"/>
          </a:p>
        </p:txBody>
      </p:sp>
      <p:sp>
        <p:nvSpPr>
          <p:cNvPr id="23" name="Rectangle 22"/>
          <p:cNvSpPr/>
          <p:nvPr/>
        </p:nvSpPr>
        <p:spPr>
          <a:xfrm>
            <a:off x="2544627" y="5792945"/>
            <a:ext cx="477809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50" b="1" dirty="0"/>
              <a:t>Length of capillary (percent of total)</a:t>
            </a:r>
            <a:endParaRPr lang="en-US" sz="2050" b="1" baseline="-25000" dirty="0"/>
          </a:p>
        </p:txBody>
      </p:sp>
      <p:sp>
        <p:nvSpPr>
          <p:cNvPr id="24" name="Rectangle 23"/>
          <p:cNvSpPr/>
          <p:nvPr/>
        </p:nvSpPr>
        <p:spPr>
          <a:xfrm rot="16200000">
            <a:off x="-25786" y="3042058"/>
            <a:ext cx="35769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dirty="0"/>
              <a:t>Partial pressure O</a:t>
            </a:r>
            <a:r>
              <a:rPr lang="en-US" sz="2000" b="1" baseline="-25000" dirty="0"/>
              <a:t>2 </a:t>
            </a:r>
            <a:r>
              <a:rPr lang="en-US" sz="2000" b="1" dirty="0"/>
              <a:t>(mm Hg)</a:t>
            </a:r>
            <a:endParaRPr lang="en-US" sz="2000" b="1" baseline="-25000" dirty="0"/>
          </a:p>
        </p:txBody>
      </p:sp>
      <p:sp>
        <p:nvSpPr>
          <p:cNvPr id="25" name="Rectangle 24"/>
          <p:cNvSpPr/>
          <p:nvPr/>
        </p:nvSpPr>
        <p:spPr>
          <a:xfrm>
            <a:off x="2077372" y="3603415"/>
            <a:ext cx="469950" cy="400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dirty="0"/>
              <a:t>40</a:t>
            </a:r>
            <a:endParaRPr lang="en-US" sz="2000" b="1" baseline="-25000" dirty="0"/>
          </a:p>
        </p:txBody>
      </p:sp>
      <p:sp>
        <p:nvSpPr>
          <p:cNvPr id="26" name="Rectangle 25"/>
          <p:cNvSpPr/>
          <p:nvPr/>
        </p:nvSpPr>
        <p:spPr>
          <a:xfrm>
            <a:off x="2375507" y="5530609"/>
            <a:ext cx="327308" cy="400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dirty="0"/>
              <a:t>0</a:t>
            </a:r>
            <a:endParaRPr lang="en-US" sz="2000" b="1" baseline="-25000" dirty="0"/>
          </a:p>
        </p:txBody>
      </p:sp>
      <p:sp>
        <p:nvSpPr>
          <p:cNvPr id="27" name="Rectangle 26"/>
          <p:cNvSpPr/>
          <p:nvPr/>
        </p:nvSpPr>
        <p:spPr>
          <a:xfrm>
            <a:off x="3774492" y="5521384"/>
            <a:ext cx="469950" cy="400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dirty="0"/>
              <a:t>33</a:t>
            </a:r>
            <a:endParaRPr lang="en-US" sz="2000" b="1" baseline="-25000" dirty="0"/>
          </a:p>
        </p:txBody>
      </p:sp>
      <p:sp>
        <p:nvSpPr>
          <p:cNvPr id="28" name="Rectangle 27"/>
          <p:cNvSpPr/>
          <p:nvPr/>
        </p:nvSpPr>
        <p:spPr>
          <a:xfrm>
            <a:off x="4483510" y="5521383"/>
            <a:ext cx="469950" cy="400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dirty="0"/>
              <a:t>50</a:t>
            </a:r>
            <a:endParaRPr lang="en-US" sz="2000" b="1" baseline="-25000" dirty="0"/>
          </a:p>
        </p:txBody>
      </p:sp>
      <p:sp>
        <p:nvSpPr>
          <p:cNvPr id="29" name="Rectangle 28"/>
          <p:cNvSpPr/>
          <p:nvPr/>
        </p:nvSpPr>
        <p:spPr>
          <a:xfrm>
            <a:off x="5518847" y="5530520"/>
            <a:ext cx="469950" cy="400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dirty="0"/>
              <a:t>75</a:t>
            </a:r>
            <a:endParaRPr lang="en-US" sz="2000" b="1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6518872" y="5521473"/>
            <a:ext cx="612593" cy="400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dirty="0"/>
              <a:t>100</a:t>
            </a:r>
            <a:endParaRPr lang="en-US" sz="2000" b="1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2647941" y="295329"/>
            <a:ext cx="16577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dirty="0"/>
              <a:t>Alveolar </a:t>
            </a:r>
            <a:r>
              <a:rPr lang="en-US" sz="2000" b="1" i="1" dirty="0"/>
              <a:t>P</a:t>
            </a:r>
            <a:r>
              <a:rPr lang="en-US" sz="2000" b="1" baseline="-25000" dirty="0"/>
              <a:t>O</a:t>
            </a:r>
            <a:r>
              <a:rPr lang="en-US" sz="1800" b="1" baseline="-55000" dirty="0"/>
              <a:t>2</a:t>
            </a:r>
            <a:endParaRPr lang="en-US" sz="1800" b="1" baseline="-25000" dirty="0">
              <a:solidFill>
                <a:srgbClr val="0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33379" y="3961337"/>
            <a:ext cx="23511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dirty="0"/>
              <a:t>Mixed venous </a:t>
            </a:r>
            <a:r>
              <a:rPr lang="en-US" sz="2000" b="1" i="1" dirty="0"/>
              <a:t>P</a:t>
            </a:r>
            <a:r>
              <a:rPr lang="en-US" sz="2000" b="1" baseline="-25000" dirty="0"/>
              <a:t>O</a:t>
            </a:r>
            <a:r>
              <a:rPr lang="en-US" sz="1800" b="1" baseline="-55000" dirty="0"/>
              <a:t>2</a:t>
            </a:r>
            <a:endParaRPr lang="en-US" sz="1800" b="1" baseline="-25000" dirty="0">
              <a:solidFill>
                <a:srgbClr val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4892" y="1072260"/>
            <a:ext cx="621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dirty="0"/>
              <a:t>P</a:t>
            </a:r>
            <a:r>
              <a:rPr lang="en-US" sz="2000" b="1" baseline="-25000" dirty="0"/>
              <a:t>O</a:t>
            </a:r>
            <a:r>
              <a:rPr lang="en-US" sz="1800" b="1" baseline="-55000" dirty="0"/>
              <a:t>2</a:t>
            </a:r>
            <a:endParaRPr lang="en-US" sz="1800" b="1" baseline="-25000" dirty="0">
              <a:solidFill>
                <a:srgbClr val="000000"/>
              </a:solidFill>
            </a:endParaRPr>
          </a:p>
        </p:txBody>
      </p:sp>
      <p:sp>
        <p:nvSpPr>
          <p:cNvPr id="55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17.5a  Gas exchange as a function of pulmonary capillary length.</a:t>
            </a:r>
          </a:p>
        </p:txBody>
      </p:sp>
    </p:spTree>
    <p:extLst>
      <p:ext uri="{BB962C8B-B14F-4D97-AF65-F5344CB8AC3E}">
        <p14:creationId xmlns:p14="http://schemas.microsoft.com/office/powerpoint/2010/main" val="3993649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17.1 Overview of Pulmonary Circulation</a:t>
            </a:r>
          </a:p>
        </p:txBody>
      </p:sp>
      <p:sp>
        <p:nvSpPr>
          <p:cNvPr id="819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Arterial blood O</a:t>
            </a:r>
            <a:r>
              <a:rPr lang="en-US" baseline="-25000" dirty="0"/>
              <a:t>2</a:t>
            </a:r>
            <a:r>
              <a:rPr lang="en-US" dirty="0"/>
              <a:t> and CO</a:t>
            </a:r>
            <a:r>
              <a:rPr lang="en-US" baseline="-25000" dirty="0"/>
              <a:t>2</a:t>
            </a:r>
            <a:r>
              <a:rPr lang="en-US" dirty="0"/>
              <a:t> levels remain relatively constant</a:t>
            </a:r>
          </a:p>
          <a:p>
            <a:pPr lvl="1"/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moves from alveoli to blood at the same rate it is consumed by cells</a:t>
            </a:r>
          </a:p>
          <a:p>
            <a:pPr lvl="1"/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moves from blood to alveoli at the same rate it is produced by cells</a:t>
            </a:r>
          </a:p>
        </p:txBody>
      </p:sp>
    </p:spTree>
    <p:extLst>
      <p:ext uri="{BB962C8B-B14F-4D97-AF65-F5344CB8AC3E}">
        <p14:creationId xmlns:p14="http://schemas.microsoft.com/office/powerpoint/2010/main" val="1958304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figure_17_05b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1430431" y="369815"/>
            <a:ext cx="6283138" cy="62272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 bwMode="auto">
          <a:xfrm flipV="1">
            <a:off x="2438400" y="858761"/>
            <a:ext cx="706967" cy="59266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>
            <a:off x="2484967" y="3678160"/>
            <a:ext cx="529166" cy="64346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>
          <a:xfrm>
            <a:off x="1960291" y="1289476"/>
            <a:ext cx="469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dirty="0"/>
              <a:t>46</a:t>
            </a:r>
            <a:endParaRPr lang="en-US" sz="2000" b="1" baseline="-25000" dirty="0"/>
          </a:p>
        </p:txBody>
      </p:sp>
      <p:sp>
        <p:nvSpPr>
          <p:cNvPr id="21" name="Rectangle 20"/>
          <p:cNvSpPr/>
          <p:nvPr/>
        </p:nvSpPr>
        <p:spPr>
          <a:xfrm>
            <a:off x="2453259" y="5728997"/>
            <a:ext cx="521556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250" b="1" dirty="0"/>
              <a:t>Length of capillary (percent of total)</a:t>
            </a:r>
            <a:endParaRPr lang="en-US" sz="2250" b="1" baseline="-25000" dirty="0"/>
          </a:p>
        </p:txBody>
      </p:sp>
      <p:sp>
        <p:nvSpPr>
          <p:cNvPr id="22" name="Rectangle 21"/>
          <p:cNvSpPr/>
          <p:nvPr/>
        </p:nvSpPr>
        <p:spPr>
          <a:xfrm rot="16200000">
            <a:off x="-470873" y="3054080"/>
            <a:ext cx="411995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200" b="1" dirty="0"/>
              <a:t>Partial pressure CO</a:t>
            </a:r>
            <a:r>
              <a:rPr lang="en-US" sz="2000" b="1" baseline="-25000" dirty="0"/>
              <a:t>2</a:t>
            </a:r>
            <a:r>
              <a:rPr lang="en-US" sz="2200" b="1" baseline="-25000" dirty="0"/>
              <a:t> </a:t>
            </a:r>
            <a:r>
              <a:rPr lang="en-US" sz="2200" b="1" dirty="0"/>
              <a:t>(mm Hg)</a:t>
            </a:r>
            <a:endParaRPr lang="en-US" sz="2200" b="1" baseline="-25000" dirty="0"/>
          </a:p>
        </p:txBody>
      </p:sp>
      <p:sp>
        <p:nvSpPr>
          <p:cNvPr id="23" name="Rectangle 22"/>
          <p:cNvSpPr/>
          <p:nvPr/>
        </p:nvSpPr>
        <p:spPr>
          <a:xfrm>
            <a:off x="1967730" y="3411554"/>
            <a:ext cx="469950" cy="400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dirty="0"/>
              <a:t>40</a:t>
            </a:r>
            <a:endParaRPr lang="en-US" sz="2000" b="1" baseline="-25000" dirty="0"/>
          </a:p>
        </p:txBody>
      </p:sp>
      <p:sp>
        <p:nvSpPr>
          <p:cNvPr id="24" name="Rectangle 23"/>
          <p:cNvSpPr/>
          <p:nvPr/>
        </p:nvSpPr>
        <p:spPr>
          <a:xfrm>
            <a:off x="2284142" y="5439249"/>
            <a:ext cx="327308" cy="400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dirty="0"/>
              <a:t>0</a:t>
            </a:r>
            <a:endParaRPr lang="en-US" sz="2000" b="1" baseline="-25000" dirty="0"/>
          </a:p>
        </p:txBody>
      </p:sp>
      <p:sp>
        <p:nvSpPr>
          <p:cNvPr id="25" name="Rectangle 24"/>
          <p:cNvSpPr/>
          <p:nvPr/>
        </p:nvSpPr>
        <p:spPr>
          <a:xfrm>
            <a:off x="3829323" y="5448297"/>
            <a:ext cx="469950" cy="400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dirty="0"/>
              <a:t>33</a:t>
            </a:r>
            <a:endParaRPr lang="en-US" sz="2000" b="1" baseline="-25000" dirty="0"/>
          </a:p>
        </p:txBody>
      </p:sp>
      <p:sp>
        <p:nvSpPr>
          <p:cNvPr id="26" name="Rectangle 25"/>
          <p:cNvSpPr/>
          <p:nvPr/>
        </p:nvSpPr>
        <p:spPr>
          <a:xfrm>
            <a:off x="4602298" y="5439161"/>
            <a:ext cx="469950" cy="400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dirty="0"/>
              <a:t>50</a:t>
            </a:r>
            <a:endParaRPr lang="en-US" sz="2000" b="1" baseline="-25000" dirty="0"/>
          </a:p>
        </p:txBody>
      </p:sp>
      <p:sp>
        <p:nvSpPr>
          <p:cNvPr id="27" name="Rectangle 26"/>
          <p:cNvSpPr/>
          <p:nvPr/>
        </p:nvSpPr>
        <p:spPr>
          <a:xfrm>
            <a:off x="5738146" y="5448295"/>
            <a:ext cx="469950" cy="400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dirty="0"/>
              <a:t>75</a:t>
            </a:r>
            <a:endParaRPr lang="en-US" sz="2000" b="1" baseline="-25000" dirty="0"/>
          </a:p>
        </p:txBody>
      </p:sp>
      <p:sp>
        <p:nvSpPr>
          <p:cNvPr id="28" name="Rectangle 27"/>
          <p:cNvSpPr/>
          <p:nvPr/>
        </p:nvSpPr>
        <p:spPr>
          <a:xfrm>
            <a:off x="6838676" y="5448387"/>
            <a:ext cx="612593" cy="400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dirty="0"/>
              <a:t>100</a:t>
            </a:r>
            <a:endParaRPr lang="en-US" sz="2000" b="1" baseline="-25000" dirty="0"/>
          </a:p>
        </p:txBody>
      </p:sp>
      <p:sp>
        <p:nvSpPr>
          <p:cNvPr id="29" name="Rectangle 28"/>
          <p:cNvSpPr/>
          <p:nvPr/>
        </p:nvSpPr>
        <p:spPr>
          <a:xfrm>
            <a:off x="1958592" y="5184012"/>
            <a:ext cx="469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dirty="0"/>
              <a:t>35</a:t>
            </a:r>
            <a:endParaRPr lang="en-US" sz="2000" b="1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3098274" y="646614"/>
            <a:ext cx="270361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200" b="1" dirty="0"/>
              <a:t>Mixed venous </a:t>
            </a:r>
            <a:r>
              <a:rPr lang="en-US" sz="2200" b="1" i="1" dirty="0"/>
              <a:t>P</a:t>
            </a:r>
            <a:r>
              <a:rPr lang="en-US" sz="2200" b="1" baseline="-25000" dirty="0"/>
              <a:t>CO</a:t>
            </a:r>
            <a:r>
              <a:rPr lang="en-US" sz="1800" b="1" baseline="-55000" dirty="0"/>
              <a:t>2</a:t>
            </a:r>
            <a:endParaRPr lang="en-US" sz="1800" b="1" baseline="-25000" dirty="0">
              <a:solidFill>
                <a:srgbClr val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90195" y="4105457"/>
            <a:ext cx="195132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200" b="1" dirty="0"/>
              <a:t>Alveolar </a:t>
            </a:r>
            <a:r>
              <a:rPr lang="en-US" sz="2200" b="1" i="1" dirty="0"/>
              <a:t>P</a:t>
            </a:r>
            <a:r>
              <a:rPr lang="en-US" sz="2200" b="1" baseline="-25000" dirty="0"/>
              <a:t>CO</a:t>
            </a:r>
            <a:r>
              <a:rPr lang="en-US" sz="1800" b="1" baseline="-55000" dirty="0"/>
              <a:t>2</a:t>
            </a:r>
            <a:endParaRPr lang="en-US" sz="1800" b="1" baseline="-25000" dirty="0">
              <a:solidFill>
                <a:srgbClr val="000000"/>
              </a:solidFill>
            </a:endParaRPr>
          </a:p>
        </p:txBody>
      </p:sp>
      <p:sp>
        <p:nvSpPr>
          <p:cNvPr id="57352" name="Rectangle 11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17.5b  Gas exchange as a function of pulmonary capillary length.</a:t>
            </a:r>
          </a:p>
        </p:txBody>
      </p:sp>
    </p:spTree>
    <p:extLst>
      <p:ext uri="{BB962C8B-B14F-4D97-AF65-F5344CB8AC3E}">
        <p14:creationId xmlns:p14="http://schemas.microsoft.com/office/powerpoint/2010/main" val="2437433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Gas Exchange in Respiring Tissue</a:t>
            </a:r>
          </a:p>
        </p:txBody>
      </p:sp>
      <p:sp>
        <p:nvSpPr>
          <p:cNvPr id="59394" name="Rectangle 14"/>
          <p:cNvSpPr>
            <a:spLocks noGrp="1" noChangeArrowheads="1"/>
          </p:cNvSpPr>
          <p:nvPr>
            <p:ph idx="1"/>
          </p:nvPr>
        </p:nvSpPr>
        <p:spPr>
          <a:xfrm>
            <a:off x="301625" y="1068388"/>
            <a:ext cx="8406946" cy="5256212"/>
          </a:xfrm>
        </p:spPr>
        <p:txBody>
          <a:bodyPr/>
          <a:lstStyle/>
          <a:p>
            <a:r>
              <a:rPr lang="en-US" dirty="0"/>
              <a:t>Gases diffuse down partial pressure gradients</a:t>
            </a:r>
          </a:p>
          <a:p>
            <a:pPr>
              <a:lnSpc>
                <a:spcPct val="110000"/>
              </a:lnSpc>
            </a:pPr>
            <a:r>
              <a:rPr lang="en-US" i="1" dirty="0"/>
              <a:t>P</a:t>
            </a:r>
            <a:r>
              <a:rPr lang="en-US" baseline="-25000" dirty="0"/>
              <a:t>O</a:t>
            </a:r>
            <a:r>
              <a:rPr lang="en-US" baseline="-45000" dirty="0"/>
              <a:t>2</a:t>
            </a:r>
            <a:r>
              <a:rPr lang="en-US" dirty="0"/>
              <a:t> cells ≤ </a:t>
            </a:r>
            <a:r>
              <a:rPr lang="en-US" dirty="0">
                <a:sym typeface="Symbol" charset="0"/>
              </a:rPr>
              <a:t>40 mm Hg; </a:t>
            </a:r>
            <a:r>
              <a:rPr lang="en-US" i="1" dirty="0"/>
              <a:t>P</a:t>
            </a:r>
            <a:r>
              <a:rPr lang="en-US" baseline="-25000" dirty="0"/>
              <a:t>O</a:t>
            </a:r>
            <a:r>
              <a:rPr lang="en-US" baseline="-45000" dirty="0"/>
              <a:t>2</a:t>
            </a:r>
            <a:r>
              <a:rPr lang="en-US" dirty="0">
                <a:sym typeface="Symbol" charset="0"/>
              </a:rPr>
              <a:t> systemic arteries = 100 mm Hg</a:t>
            </a:r>
          </a:p>
          <a:p>
            <a:pPr lvl="1"/>
            <a:r>
              <a:rPr lang="en-US" dirty="0">
                <a:sym typeface="Symbol" charset="0"/>
              </a:rPr>
              <a:t>Oxygen diffuses from blood to cells </a:t>
            </a:r>
          </a:p>
          <a:p>
            <a:pPr lvl="1"/>
            <a:r>
              <a:rPr lang="en-US" i="1" dirty="0"/>
              <a:t>P</a:t>
            </a:r>
            <a:r>
              <a:rPr lang="en-US" baseline="-25000" dirty="0"/>
              <a:t>O</a:t>
            </a:r>
            <a:r>
              <a:rPr lang="en-US" baseline="-45000" dirty="0"/>
              <a:t>2</a:t>
            </a:r>
            <a:r>
              <a:rPr lang="en-US" dirty="0">
                <a:sym typeface="Symbol" charset="0"/>
              </a:rPr>
              <a:t> systemic veins = 40 mm Hg</a:t>
            </a:r>
          </a:p>
          <a:p>
            <a:pPr>
              <a:lnSpc>
                <a:spcPct val="110000"/>
              </a:lnSpc>
            </a:pPr>
            <a:r>
              <a:rPr lang="en-US" i="1" dirty="0"/>
              <a:t>P</a:t>
            </a:r>
            <a:r>
              <a:rPr lang="en-US" baseline="-25000" dirty="0"/>
              <a:t>CO</a:t>
            </a:r>
            <a:r>
              <a:rPr lang="en-US" baseline="-45000" dirty="0"/>
              <a:t>2</a:t>
            </a:r>
            <a:r>
              <a:rPr lang="en-US" dirty="0"/>
              <a:t> cells ≥ </a:t>
            </a:r>
            <a:r>
              <a:rPr lang="en-US" dirty="0">
                <a:sym typeface="Symbol" charset="0"/>
              </a:rPr>
              <a:t>46 mm Hg; </a:t>
            </a:r>
            <a:r>
              <a:rPr lang="en-US" i="1" dirty="0"/>
              <a:t>P</a:t>
            </a:r>
            <a:r>
              <a:rPr lang="en-US" baseline="-25000" dirty="0"/>
              <a:t>CO</a:t>
            </a:r>
            <a:r>
              <a:rPr lang="en-US" baseline="-45000" dirty="0"/>
              <a:t>2</a:t>
            </a:r>
            <a:r>
              <a:rPr lang="en-US" dirty="0">
                <a:sym typeface="Symbol" charset="0"/>
              </a:rPr>
              <a:t> systemic arteries = 40 mm Hg</a:t>
            </a:r>
          </a:p>
          <a:p>
            <a:pPr lvl="1"/>
            <a:r>
              <a:rPr lang="en-US" dirty="0">
                <a:sym typeface="Symbol" charset="0"/>
              </a:rPr>
              <a:t>Carbon dioxide diffuses from cells to blood </a:t>
            </a:r>
          </a:p>
          <a:p>
            <a:pPr lvl="1"/>
            <a:r>
              <a:rPr lang="en-US" i="1" dirty="0"/>
              <a:t>P</a:t>
            </a:r>
            <a:r>
              <a:rPr lang="en-US" baseline="-25000" dirty="0"/>
              <a:t>CO</a:t>
            </a:r>
            <a:r>
              <a:rPr lang="en-US" baseline="-45000" dirty="0"/>
              <a:t>2</a:t>
            </a:r>
            <a:r>
              <a:rPr lang="en-US" dirty="0">
                <a:sym typeface="Symbol" charset="0"/>
              </a:rPr>
              <a:t> systemic veins = 46 mm Hg</a:t>
            </a:r>
          </a:p>
        </p:txBody>
      </p:sp>
    </p:spTree>
    <p:extLst>
      <p:ext uri="{BB962C8B-B14F-4D97-AF65-F5344CB8AC3E}">
        <p14:creationId xmlns:p14="http://schemas.microsoft.com/office/powerpoint/2010/main" val="1908376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Gas Exchange in Respiring Tissue</a:t>
            </a:r>
          </a:p>
        </p:txBody>
      </p:sp>
      <p:sp>
        <p:nvSpPr>
          <p:cNvPr id="61442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Mixed venous blood</a:t>
            </a:r>
          </a:p>
          <a:p>
            <a:pPr lvl="1"/>
            <a:r>
              <a:rPr lang="en-US" dirty="0"/>
              <a:t>Amount of O</a:t>
            </a:r>
            <a:r>
              <a:rPr lang="en-US" baseline="-25000" dirty="0"/>
              <a:t>2</a:t>
            </a:r>
            <a:r>
              <a:rPr lang="en-US" dirty="0"/>
              <a:t> and CO</a:t>
            </a:r>
            <a:r>
              <a:rPr lang="en-US" baseline="-25000" dirty="0"/>
              <a:t>2</a:t>
            </a:r>
            <a:r>
              <a:rPr lang="en-US" dirty="0"/>
              <a:t> that is exchanged in a vascular bed depends on metabolic activity of the tissue</a:t>
            </a:r>
          </a:p>
          <a:p>
            <a:pPr lvl="2"/>
            <a:r>
              <a:rPr lang="en-US" dirty="0"/>
              <a:t>Greater rate of metabolism → </a:t>
            </a:r>
            <a:r>
              <a:rPr lang="en-US" dirty="0">
                <a:sym typeface="Wingdings" charset="0"/>
              </a:rPr>
              <a:t>greater exchange</a:t>
            </a:r>
          </a:p>
          <a:p>
            <a:pPr lvl="1"/>
            <a:r>
              <a:rPr lang="en-US" i="1" dirty="0"/>
              <a:t>P</a:t>
            </a:r>
            <a:r>
              <a:rPr lang="en-US" baseline="-25000" dirty="0"/>
              <a:t>O</a:t>
            </a:r>
            <a:r>
              <a:rPr lang="en-US" baseline="-45000" dirty="0"/>
              <a:t>2</a:t>
            </a:r>
            <a:r>
              <a:rPr lang="en-US" dirty="0"/>
              <a:t> and </a:t>
            </a:r>
            <a:r>
              <a:rPr lang="en-US" i="1" dirty="0"/>
              <a:t>P</a:t>
            </a:r>
            <a:r>
              <a:rPr lang="en-US" baseline="-25000" dirty="0"/>
              <a:t>CO</a:t>
            </a:r>
            <a:r>
              <a:rPr lang="en-US" baseline="-45000" dirty="0"/>
              <a:t>2</a:t>
            </a:r>
            <a:r>
              <a:rPr lang="en-US" dirty="0"/>
              <a:t> in different systemic veins vary</a:t>
            </a:r>
          </a:p>
          <a:p>
            <a:pPr lvl="1"/>
            <a:r>
              <a:rPr lang="en-US" dirty="0"/>
              <a:t>All systemic venous blood returns to the right atrium and is pumped out of the right ventricle and into the pulmonary artery</a:t>
            </a:r>
          </a:p>
          <a:p>
            <a:pPr lvl="1"/>
            <a:r>
              <a:rPr lang="en-US" dirty="0"/>
              <a:t>Blood in pulmonary artery = mixed venous blood</a:t>
            </a:r>
          </a:p>
          <a:p>
            <a:pPr lvl="2"/>
            <a:r>
              <a:rPr lang="en-US" i="1" dirty="0"/>
              <a:t>P</a:t>
            </a:r>
            <a:r>
              <a:rPr lang="en-US" baseline="-25000" dirty="0"/>
              <a:t>O</a:t>
            </a:r>
            <a:r>
              <a:rPr lang="en-US" baseline="-45000" dirty="0"/>
              <a:t>2</a:t>
            </a:r>
            <a:r>
              <a:rPr lang="en-US" dirty="0"/>
              <a:t> = 40 mm Hg</a:t>
            </a:r>
          </a:p>
          <a:p>
            <a:pPr lvl="2"/>
            <a:r>
              <a:rPr lang="en-US" i="1" dirty="0"/>
              <a:t>P</a:t>
            </a:r>
            <a:r>
              <a:rPr lang="en-US" baseline="-25000" dirty="0"/>
              <a:t>CO</a:t>
            </a:r>
            <a:r>
              <a:rPr lang="en-US" baseline="-45000" dirty="0"/>
              <a:t>2</a:t>
            </a:r>
            <a:r>
              <a:rPr lang="en-US" dirty="0"/>
              <a:t> = 46 mm Hg</a:t>
            </a:r>
          </a:p>
        </p:txBody>
      </p:sp>
    </p:spTree>
    <p:extLst>
      <p:ext uri="{BB962C8B-B14F-4D97-AF65-F5344CB8AC3E}">
        <p14:creationId xmlns:p14="http://schemas.microsoft.com/office/powerpoint/2010/main" val="540441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5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698726"/>
          </a:xfrm>
        </p:spPr>
        <p:txBody>
          <a:bodyPr/>
          <a:lstStyle/>
          <a:p>
            <a:r>
              <a:rPr lang="en-US" dirty="0"/>
              <a:t>Determinants of Alveolar </a:t>
            </a:r>
            <a:r>
              <a:rPr lang="en-US" i="1" dirty="0"/>
              <a:t>P</a:t>
            </a:r>
            <a:r>
              <a:rPr lang="en-US" baseline="-25000" dirty="0"/>
              <a:t>O</a:t>
            </a:r>
            <a:r>
              <a:rPr lang="en-US" baseline="-45000" dirty="0"/>
              <a:t>2</a:t>
            </a:r>
            <a:r>
              <a:rPr lang="en-US" dirty="0"/>
              <a:t> and </a:t>
            </a:r>
            <a:r>
              <a:rPr lang="en-US" i="1" dirty="0"/>
              <a:t>P</a:t>
            </a:r>
            <a:r>
              <a:rPr lang="en-US" baseline="-25000" dirty="0"/>
              <a:t>CO</a:t>
            </a:r>
            <a:r>
              <a:rPr lang="en-US" baseline="-45000" dirty="0"/>
              <a:t>2</a:t>
            </a:r>
            <a:endParaRPr lang="en-US" baseline="-25000" dirty="0"/>
          </a:p>
        </p:txBody>
      </p:sp>
      <p:sp>
        <p:nvSpPr>
          <p:cNvPr id="6349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Factors affecting alveolar partial pressures</a:t>
            </a:r>
          </a:p>
          <a:p>
            <a:pPr lvl="1"/>
            <a:r>
              <a:rPr lang="en-US" i="1" dirty="0"/>
              <a:t>P</a:t>
            </a:r>
            <a:r>
              <a:rPr lang="en-US" baseline="-25000" dirty="0"/>
              <a:t>O</a:t>
            </a:r>
            <a:r>
              <a:rPr lang="en-US" baseline="-45000" dirty="0"/>
              <a:t>2</a:t>
            </a:r>
            <a:r>
              <a:rPr lang="en-US" dirty="0"/>
              <a:t> and </a:t>
            </a:r>
            <a:r>
              <a:rPr lang="en-US" i="1" dirty="0"/>
              <a:t>P</a:t>
            </a:r>
            <a:r>
              <a:rPr lang="en-US" baseline="-25000" dirty="0"/>
              <a:t>CO</a:t>
            </a:r>
            <a:r>
              <a:rPr lang="en-US" baseline="-45000" dirty="0"/>
              <a:t>2</a:t>
            </a:r>
            <a:r>
              <a:rPr lang="en-US" dirty="0"/>
              <a:t> of inspired air</a:t>
            </a:r>
          </a:p>
          <a:p>
            <a:pPr lvl="1"/>
            <a:r>
              <a:rPr lang="en-US" dirty="0"/>
              <a:t>Minute alveolar ventilation</a:t>
            </a:r>
          </a:p>
          <a:p>
            <a:pPr lvl="1"/>
            <a:r>
              <a:rPr lang="en-US" dirty="0"/>
              <a:t>Rates at which respiring tissues use O</a:t>
            </a:r>
            <a:r>
              <a:rPr lang="en-US" baseline="-25000" dirty="0"/>
              <a:t>2</a:t>
            </a:r>
            <a:r>
              <a:rPr lang="en-US" dirty="0"/>
              <a:t> and produce CO</a:t>
            </a:r>
            <a:r>
              <a:rPr lang="en-US" baseline="-25000" dirty="0"/>
              <a:t>2</a:t>
            </a:r>
          </a:p>
          <a:p>
            <a:r>
              <a:rPr lang="en-US" dirty="0"/>
              <a:t>Most critical is the rate of alveolar ventilation relative to the rate of O</a:t>
            </a:r>
            <a:r>
              <a:rPr lang="en-US" baseline="-25000" dirty="0"/>
              <a:t>2</a:t>
            </a:r>
            <a:r>
              <a:rPr lang="en-US" dirty="0"/>
              <a:t> use and CO</a:t>
            </a:r>
            <a:r>
              <a:rPr lang="en-US" baseline="-25000" dirty="0"/>
              <a:t>2</a:t>
            </a:r>
            <a:r>
              <a:rPr lang="en-US" dirty="0"/>
              <a:t> production</a:t>
            </a:r>
          </a:p>
        </p:txBody>
      </p:sp>
    </p:spTree>
    <p:extLst>
      <p:ext uri="{BB962C8B-B14F-4D97-AF65-F5344CB8AC3E}">
        <p14:creationId xmlns:p14="http://schemas.microsoft.com/office/powerpoint/2010/main" val="3443949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5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698726"/>
          </a:xfrm>
        </p:spPr>
        <p:txBody>
          <a:bodyPr/>
          <a:lstStyle/>
          <a:p>
            <a:r>
              <a:rPr lang="en-US" dirty="0"/>
              <a:t>Determinants of Alveolar </a:t>
            </a:r>
            <a:r>
              <a:rPr lang="en-US" i="1" dirty="0"/>
              <a:t>P</a:t>
            </a:r>
            <a:r>
              <a:rPr lang="en-US" baseline="-25000" dirty="0"/>
              <a:t>O</a:t>
            </a:r>
            <a:r>
              <a:rPr lang="en-US" baseline="-45000" dirty="0"/>
              <a:t>2</a:t>
            </a:r>
            <a:r>
              <a:rPr lang="en-US" dirty="0"/>
              <a:t> and </a:t>
            </a:r>
            <a:r>
              <a:rPr lang="en-US" i="1" dirty="0"/>
              <a:t>P</a:t>
            </a:r>
            <a:r>
              <a:rPr lang="en-US" baseline="-25000" dirty="0"/>
              <a:t>CO</a:t>
            </a:r>
            <a:r>
              <a:rPr lang="en-US" baseline="-45000" dirty="0"/>
              <a:t>2</a:t>
            </a:r>
            <a:endParaRPr lang="en-US" baseline="-25000" dirty="0"/>
          </a:p>
        </p:txBody>
      </p:sp>
      <p:sp>
        <p:nvSpPr>
          <p:cNvPr id="6553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Hyperpnea</a:t>
            </a:r>
            <a:r>
              <a:rPr lang="en-US" dirty="0"/>
              <a:t>: increased ventilation due to increased demand</a:t>
            </a:r>
          </a:p>
          <a:p>
            <a:pPr lvl="1"/>
            <a:r>
              <a:rPr lang="en-US" dirty="0"/>
              <a:t>Minimal changes in arterial </a:t>
            </a:r>
            <a:r>
              <a:rPr lang="en-US" i="1" dirty="0"/>
              <a:t>P</a:t>
            </a:r>
            <a:r>
              <a:rPr lang="en-US" baseline="-25000" dirty="0"/>
              <a:t>O</a:t>
            </a:r>
            <a:r>
              <a:rPr lang="en-US" baseline="-45000" dirty="0"/>
              <a:t>2</a:t>
            </a:r>
            <a:r>
              <a:rPr lang="en-US" dirty="0"/>
              <a:t> and </a:t>
            </a:r>
            <a:r>
              <a:rPr lang="en-US" i="1" dirty="0"/>
              <a:t>P</a:t>
            </a:r>
            <a:r>
              <a:rPr lang="en-US" baseline="-25000" dirty="0"/>
              <a:t>CO</a:t>
            </a:r>
            <a:r>
              <a:rPr lang="en-US" baseline="-45000" dirty="0"/>
              <a:t>2</a:t>
            </a:r>
            <a:endParaRPr lang="en-US" baseline="-25000" dirty="0"/>
          </a:p>
          <a:p>
            <a:r>
              <a:rPr lang="en-US" dirty="0"/>
              <a:t>Hypoventilation: ventilation does not meet demands</a:t>
            </a:r>
          </a:p>
          <a:p>
            <a:pPr lvl="1"/>
            <a:r>
              <a:rPr lang="en-US" dirty="0"/>
              <a:t>Arterial </a:t>
            </a:r>
            <a:r>
              <a:rPr lang="en-US" i="1" dirty="0"/>
              <a:t>P</a:t>
            </a:r>
            <a:r>
              <a:rPr lang="en-US" baseline="-25000" dirty="0"/>
              <a:t>O</a:t>
            </a:r>
            <a:r>
              <a:rPr lang="en-US" baseline="-45000" dirty="0"/>
              <a:t>2</a:t>
            </a:r>
            <a:r>
              <a:rPr lang="en-US" dirty="0"/>
              <a:t> decreases </a:t>
            </a:r>
          </a:p>
          <a:p>
            <a:pPr lvl="1"/>
            <a:r>
              <a:rPr lang="en-US" dirty="0"/>
              <a:t>Arterial </a:t>
            </a:r>
            <a:r>
              <a:rPr lang="en-US" i="1" dirty="0"/>
              <a:t>P</a:t>
            </a:r>
            <a:r>
              <a:rPr lang="en-US" baseline="-25000" dirty="0"/>
              <a:t>CO</a:t>
            </a:r>
            <a:r>
              <a:rPr lang="en-US" baseline="-45000" dirty="0"/>
              <a:t>2</a:t>
            </a:r>
            <a:r>
              <a:rPr lang="en-US" dirty="0"/>
              <a:t> increases</a:t>
            </a:r>
          </a:p>
          <a:p>
            <a:r>
              <a:rPr lang="en-US" dirty="0"/>
              <a:t>Hyperventilation: ventilation exceeds demands</a:t>
            </a:r>
          </a:p>
          <a:p>
            <a:pPr lvl="1"/>
            <a:r>
              <a:rPr lang="en-US" dirty="0"/>
              <a:t>Arterial </a:t>
            </a:r>
            <a:r>
              <a:rPr lang="en-US" i="1" dirty="0"/>
              <a:t>P</a:t>
            </a:r>
            <a:r>
              <a:rPr lang="en-US" baseline="-25000" dirty="0"/>
              <a:t>O</a:t>
            </a:r>
            <a:r>
              <a:rPr lang="en-US" baseline="-45000" dirty="0"/>
              <a:t>2</a:t>
            </a:r>
            <a:r>
              <a:rPr lang="en-US" dirty="0"/>
              <a:t> increases </a:t>
            </a:r>
          </a:p>
          <a:p>
            <a:pPr lvl="1"/>
            <a:r>
              <a:rPr lang="en-US" dirty="0"/>
              <a:t>Arterial </a:t>
            </a:r>
            <a:r>
              <a:rPr lang="en-US" i="1" dirty="0"/>
              <a:t>P</a:t>
            </a:r>
            <a:r>
              <a:rPr lang="en-US" baseline="-25000" dirty="0"/>
              <a:t>CO</a:t>
            </a:r>
            <a:r>
              <a:rPr lang="en-US" baseline="-45000" dirty="0"/>
              <a:t>2</a:t>
            </a:r>
            <a:r>
              <a:rPr lang="en-US" dirty="0"/>
              <a:t> decreases</a:t>
            </a:r>
          </a:p>
        </p:txBody>
      </p:sp>
    </p:spTree>
    <p:extLst>
      <p:ext uri="{BB962C8B-B14F-4D97-AF65-F5344CB8AC3E}">
        <p14:creationId xmlns:p14="http://schemas.microsoft.com/office/powerpoint/2010/main" val="2220229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able_17_02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8"/>
          <a:stretch/>
        </p:blipFill>
        <p:spPr>
          <a:xfrm>
            <a:off x="895406" y="420186"/>
            <a:ext cx="7353188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54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17.4	Transport of Gases in the Blood</a:t>
            </a:r>
          </a:p>
        </p:txBody>
      </p:sp>
      <p:sp>
        <p:nvSpPr>
          <p:cNvPr id="6963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Oxygen transport in blood</a:t>
            </a:r>
          </a:p>
          <a:p>
            <a:r>
              <a:rPr lang="en-US" dirty="0"/>
              <a:t>Carbon dioxide transport in blood</a:t>
            </a:r>
          </a:p>
        </p:txBody>
      </p:sp>
    </p:spTree>
    <p:extLst>
      <p:ext uri="{BB962C8B-B14F-4D97-AF65-F5344CB8AC3E}">
        <p14:creationId xmlns:p14="http://schemas.microsoft.com/office/powerpoint/2010/main" val="1329276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Oxygen Transport in the Blood</a:t>
            </a:r>
          </a:p>
        </p:txBody>
      </p:sp>
      <p:sp>
        <p:nvSpPr>
          <p:cNvPr id="71682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Oxygen transport by hemoglobin</a:t>
            </a:r>
          </a:p>
          <a:p>
            <a:pPr lvl="1"/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is not very soluble in plasma</a:t>
            </a:r>
          </a:p>
          <a:p>
            <a:pPr lvl="1"/>
            <a:r>
              <a:rPr lang="en-US" dirty="0"/>
              <a:t>Only 3.0 mL of every 200 mL of arterial blood O</a:t>
            </a:r>
            <a:r>
              <a:rPr lang="en-US" baseline="-25000" dirty="0"/>
              <a:t>2</a:t>
            </a:r>
            <a:r>
              <a:rPr lang="en-US" dirty="0"/>
              <a:t> is dissolved in plasma (1.5%)</a:t>
            </a:r>
          </a:p>
          <a:p>
            <a:pPr lvl="1"/>
            <a:r>
              <a:rPr lang="en-US" dirty="0"/>
              <a:t>The other 197 mL of arterial blood O</a:t>
            </a:r>
            <a:r>
              <a:rPr lang="en-US" baseline="-25000" dirty="0"/>
              <a:t>2</a:t>
            </a:r>
            <a:r>
              <a:rPr lang="en-US" dirty="0"/>
              <a:t> is transported by hemoglobin</a:t>
            </a:r>
          </a:p>
          <a:p>
            <a:r>
              <a:rPr lang="en-US" dirty="0"/>
              <a:t>Oxygen binding to hemoglobin</a:t>
            </a:r>
          </a:p>
          <a:p>
            <a:pPr lvl="1"/>
            <a:r>
              <a:rPr lang="en-US" dirty="0" err="1"/>
              <a:t>Hb</a:t>
            </a:r>
            <a:r>
              <a:rPr lang="en-US" dirty="0"/>
              <a:t> + O</a:t>
            </a:r>
            <a:r>
              <a:rPr lang="en-US" baseline="-25000" dirty="0"/>
              <a:t>2</a:t>
            </a:r>
            <a:r>
              <a:rPr lang="en-US" dirty="0"/>
              <a:t>   </a:t>
            </a:r>
            <a:r>
              <a:rPr lang="en-US" dirty="0">
                <a:sym typeface="Wingdings" charset="0"/>
              </a:rPr>
              <a:t>   Hb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>
                <a:sym typeface="Wingdings" charset="0"/>
              </a:rPr>
              <a:t>O</a:t>
            </a:r>
            <a:r>
              <a:rPr lang="en-US" baseline="-25000" dirty="0">
                <a:sym typeface="Wingdings" charset="0"/>
              </a:rPr>
              <a:t>2</a:t>
            </a:r>
            <a:endParaRPr lang="en-US" baseline="-25000" dirty="0"/>
          </a:p>
          <a:p>
            <a:pPr lvl="1"/>
            <a:r>
              <a:rPr lang="en-US" dirty="0" err="1"/>
              <a:t>Hb</a:t>
            </a:r>
            <a:r>
              <a:rPr lang="en-US" dirty="0"/>
              <a:t> = </a:t>
            </a:r>
            <a:r>
              <a:rPr lang="en-US" dirty="0" err="1"/>
              <a:t>deoxyhemoglobin</a:t>
            </a:r>
            <a:endParaRPr lang="en-US" dirty="0"/>
          </a:p>
          <a:p>
            <a:pPr lvl="1"/>
            <a:r>
              <a:rPr lang="en-US" dirty="0"/>
              <a:t>Hb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= </a:t>
            </a:r>
            <a:r>
              <a:rPr lang="en-US" dirty="0" err="1"/>
              <a:t>oxyhemoglobin</a:t>
            </a:r>
            <a:endParaRPr lang="en-US" dirty="0"/>
          </a:p>
        </p:txBody>
      </p:sp>
      <p:pic>
        <p:nvPicPr>
          <p:cNvPr id="71683" name="Picture 72" descr="Untitled-1.jpg                                                 001D8635ServDisk_05                    BE4022FB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945" y="4305301"/>
            <a:ext cx="330636" cy="172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759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figure_17_06a_unlabeled_Slide0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7"/>
          <a:stretch/>
        </p:blipFill>
        <p:spPr>
          <a:xfrm>
            <a:off x="2592341" y="406283"/>
            <a:ext cx="3959352" cy="6218641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 bwMode="auto">
          <a:xfrm flipH="1" flipV="1">
            <a:off x="3642482" y="1231745"/>
            <a:ext cx="469900" cy="8466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Connector 39"/>
          <p:cNvCxnSpPr/>
          <p:nvPr/>
        </p:nvCxnSpPr>
        <p:spPr bwMode="auto">
          <a:xfrm flipV="1">
            <a:off x="3782182" y="3019270"/>
            <a:ext cx="334433" cy="165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>
            <a:off x="3038475" y="4843685"/>
            <a:ext cx="85181" cy="23925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>
            <a:off x="3038475" y="5777135"/>
            <a:ext cx="44450" cy="2159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3" name="Freeform 42"/>
          <p:cNvSpPr/>
          <p:nvPr/>
        </p:nvSpPr>
        <p:spPr>
          <a:xfrm>
            <a:off x="5422900" y="4389660"/>
            <a:ext cx="158750" cy="460375"/>
          </a:xfrm>
          <a:custGeom>
            <a:avLst/>
            <a:gdLst>
              <a:gd name="connsiteX0" fmla="*/ 0 w 158750"/>
              <a:gd name="connsiteY0" fmla="*/ 460375 h 460375"/>
              <a:gd name="connsiteX1" fmla="*/ 158750 w 158750"/>
              <a:gd name="connsiteY1" fmla="*/ 460375 h 460375"/>
              <a:gd name="connsiteX2" fmla="*/ 50800 w 158750"/>
              <a:gd name="connsiteY2" fmla="*/ 0 h 46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750" h="460375">
                <a:moveTo>
                  <a:pt x="0" y="460375"/>
                </a:moveTo>
                <a:lnTo>
                  <a:pt x="158750" y="460375"/>
                </a:lnTo>
                <a:lnTo>
                  <a:pt x="5080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V="1">
            <a:off x="3773079" y="3020175"/>
            <a:ext cx="334433" cy="1651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Rectangle 44"/>
          <p:cNvSpPr/>
          <p:nvPr/>
        </p:nvSpPr>
        <p:spPr>
          <a:xfrm>
            <a:off x="2974661" y="926633"/>
            <a:ext cx="78739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Alveolus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in lungs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923861" y="3022133"/>
            <a:ext cx="915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Pulmonary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capillaries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790511" y="3625383"/>
            <a:ext cx="9669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Alveolar air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101911" y="3492033"/>
            <a:ext cx="6787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Plasma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803211" y="4457233"/>
            <a:ext cx="754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Alveolar 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wall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498661" y="5143033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O</a:t>
            </a:r>
            <a:r>
              <a:rPr lang="en-US" sz="110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647761" y="4222283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O</a:t>
            </a:r>
            <a:r>
              <a:rPr lang="en-US" sz="110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847911" y="5155733"/>
            <a:ext cx="3727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Hb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533711" y="4704883"/>
            <a:ext cx="10471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Erythrocytes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27011" y="5936783"/>
            <a:ext cx="7805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Capillary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wall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517711" y="6146333"/>
            <a:ext cx="6787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Plasma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772083" y="2161415"/>
            <a:ext cx="12474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i="1" dirty="0"/>
              <a:t>P</a:t>
            </a:r>
            <a:r>
              <a:rPr lang="en-US" sz="1100" b="1" baseline="-25000" dirty="0"/>
              <a:t>O</a:t>
            </a:r>
            <a:r>
              <a:rPr lang="en-US" sz="900" b="1" baseline="-55000" dirty="0"/>
              <a:t>2</a:t>
            </a:r>
            <a:r>
              <a:rPr lang="en-US" sz="1100" b="1" baseline="-55000" dirty="0"/>
              <a:t> </a:t>
            </a:r>
            <a:r>
              <a:rPr lang="en-US" sz="1100" b="1" dirty="0"/>
              <a:t>= 40 mm Hg</a:t>
            </a:r>
            <a:r>
              <a:rPr lang="en-US" sz="1100" b="1" baseline="-55000" dirty="0"/>
              <a:t> 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086792" y="2169120"/>
            <a:ext cx="13258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i="1" dirty="0"/>
              <a:t>P</a:t>
            </a:r>
            <a:r>
              <a:rPr lang="en-US" sz="1100" b="1" baseline="-25000" dirty="0"/>
              <a:t>O</a:t>
            </a:r>
            <a:r>
              <a:rPr lang="en-US" sz="900" b="1" baseline="-55000" dirty="0"/>
              <a:t>2</a:t>
            </a:r>
            <a:r>
              <a:rPr lang="en-US" sz="1100" b="1" baseline="-55000" dirty="0"/>
              <a:t> </a:t>
            </a:r>
            <a:r>
              <a:rPr lang="en-US" sz="1100" b="1" dirty="0"/>
              <a:t>= 100 mm Hg</a:t>
            </a:r>
            <a:r>
              <a:rPr lang="en-US" sz="1100" b="1" baseline="-55000" dirty="0"/>
              <a:t> 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577889" y="5736466"/>
            <a:ext cx="6776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Hb </a:t>
            </a:r>
            <a:r>
              <a:rPr lang="en-US" sz="1100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1100" b="1" dirty="0">
                <a:latin typeface="Arial"/>
                <a:ea typeface="Wingdings"/>
                <a:cs typeface="Arial"/>
                <a:sym typeface="Wingdings"/>
              </a:rPr>
              <a:t> </a:t>
            </a:r>
            <a:r>
              <a:rPr lang="en-US" sz="1100" b="1" dirty="0"/>
              <a:t>O</a:t>
            </a:r>
            <a:r>
              <a:rPr lang="en-US" sz="1100" b="1" baseline="-25000" dirty="0"/>
              <a:t>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831156" y="1481411"/>
            <a:ext cx="13258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i="1" dirty="0"/>
              <a:t>P</a:t>
            </a:r>
            <a:r>
              <a:rPr lang="en-US" sz="1100" b="1" baseline="-25000" dirty="0"/>
              <a:t>O</a:t>
            </a:r>
            <a:r>
              <a:rPr lang="en-US" sz="900" b="1" baseline="-55000" dirty="0"/>
              <a:t>2</a:t>
            </a:r>
            <a:r>
              <a:rPr lang="en-US" sz="1100" b="1" baseline="-55000" dirty="0"/>
              <a:t> </a:t>
            </a:r>
            <a:r>
              <a:rPr lang="en-US" sz="1100" b="1" dirty="0"/>
              <a:t>= 100 mm Hg</a:t>
            </a:r>
            <a:r>
              <a:rPr lang="en-US" sz="1100" b="1" baseline="-55000" dirty="0"/>
              <a:t> 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73755" name="Rectangle 70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17.6a  Transport of oxygen by hemoglobin.</a:t>
            </a:r>
          </a:p>
        </p:txBody>
      </p:sp>
      <p:sp>
        <p:nvSpPr>
          <p:cNvPr id="37" name="Rectangle 66"/>
          <p:cNvSpPr>
            <a:spLocks noChangeArrowheads="1"/>
          </p:cNvSpPr>
          <p:nvPr/>
        </p:nvSpPr>
        <p:spPr bwMode="auto">
          <a:xfrm>
            <a:off x="8274050" y="91440"/>
            <a:ext cx="6746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555162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55" name="Rectangle 70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17.6a  Transport of oxygen by hemoglobin.</a:t>
            </a:r>
          </a:p>
        </p:txBody>
      </p:sp>
      <p:sp>
        <p:nvSpPr>
          <p:cNvPr id="37" name="Rectangle 66"/>
          <p:cNvSpPr>
            <a:spLocks noChangeArrowheads="1"/>
          </p:cNvSpPr>
          <p:nvPr/>
        </p:nvSpPr>
        <p:spPr bwMode="auto">
          <a:xfrm>
            <a:off x="8274050" y="91440"/>
            <a:ext cx="6746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2</a:t>
            </a:r>
          </a:p>
        </p:txBody>
      </p:sp>
      <p:pic>
        <p:nvPicPr>
          <p:cNvPr id="26" name="Picture 25" descr="figure_17_06a_unlabeled_Slide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1"/>
          <a:stretch/>
        </p:blipFill>
        <p:spPr>
          <a:xfrm>
            <a:off x="2592341" y="406283"/>
            <a:ext cx="3959352" cy="6218358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 bwMode="auto">
          <a:xfrm flipH="1" flipV="1">
            <a:off x="3642482" y="1231745"/>
            <a:ext cx="469900" cy="8466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 flipV="1">
            <a:off x="3782182" y="3019270"/>
            <a:ext cx="334433" cy="165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>
            <a:off x="3038475" y="4843685"/>
            <a:ext cx="85181" cy="23925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>
            <a:off x="3038475" y="5777135"/>
            <a:ext cx="44450" cy="2159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Freeform 30"/>
          <p:cNvSpPr/>
          <p:nvPr/>
        </p:nvSpPr>
        <p:spPr>
          <a:xfrm>
            <a:off x="5422900" y="4389660"/>
            <a:ext cx="158750" cy="460375"/>
          </a:xfrm>
          <a:custGeom>
            <a:avLst/>
            <a:gdLst>
              <a:gd name="connsiteX0" fmla="*/ 0 w 158750"/>
              <a:gd name="connsiteY0" fmla="*/ 460375 h 460375"/>
              <a:gd name="connsiteX1" fmla="*/ 158750 w 158750"/>
              <a:gd name="connsiteY1" fmla="*/ 460375 h 460375"/>
              <a:gd name="connsiteX2" fmla="*/ 50800 w 158750"/>
              <a:gd name="connsiteY2" fmla="*/ 0 h 46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750" h="460375">
                <a:moveTo>
                  <a:pt x="0" y="460375"/>
                </a:moveTo>
                <a:lnTo>
                  <a:pt x="158750" y="460375"/>
                </a:lnTo>
                <a:lnTo>
                  <a:pt x="5080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2" name="Straight Connector 31"/>
          <p:cNvCxnSpPr/>
          <p:nvPr/>
        </p:nvCxnSpPr>
        <p:spPr bwMode="auto">
          <a:xfrm flipV="1">
            <a:off x="3773079" y="3020175"/>
            <a:ext cx="334433" cy="1651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Rectangle 32"/>
          <p:cNvSpPr/>
          <p:nvPr/>
        </p:nvSpPr>
        <p:spPr>
          <a:xfrm>
            <a:off x="2974661" y="926633"/>
            <a:ext cx="78739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Alveolus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in lungs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923861" y="3022133"/>
            <a:ext cx="915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Pulmonary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capillaries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790511" y="3625383"/>
            <a:ext cx="9669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Alveolar air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101911" y="3492033"/>
            <a:ext cx="6787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Plasma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803211" y="4457233"/>
            <a:ext cx="754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Alveolar 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wall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647761" y="4222283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O</a:t>
            </a:r>
            <a:r>
              <a:rPr lang="en-US" sz="110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533711" y="4704883"/>
            <a:ext cx="10471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Erythrocytes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727011" y="5936783"/>
            <a:ext cx="7805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Capillary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wall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517711" y="6146333"/>
            <a:ext cx="6787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Plasma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772083" y="2161415"/>
            <a:ext cx="12474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i="1" dirty="0"/>
              <a:t>P</a:t>
            </a:r>
            <a:r>
              <a:rPr lang="en-US" sz="1100" b="1" baseline="-25000" dirty="0"/>
              <a:t>O</a:t>
            </a:r>
            <a:r>
              <a:rPr lang="en-US" sz="900" b="1" baseline="-55000" dirty="0"/>
              <a:t>2</a:t>
            </a:r>
            <a:r>
              <a:rPr lang="en-US" sz="1100" b="1" baseline="-55000" dirty="0"/>
              <a:t> </a:t>
            </a:r>
            <a:r>
              <a:rPr lang="en-US" sz="1100" b="1" dirty="0"/>
              <a:t>= 40 mm Hg</a:t>
            </a:r>
            <a:r>
              <a:rPr lang="en-US" sz="1100" b="1" baseline="-55000" dirty="0"/>
              <a:t> 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086792" y="2169120"/>
            <a:ext cx="13258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i="1" dirty="0"/>
              <a:t>P</a:t>
            </a:r>
            <a:r>
              <a:rPr lang="en-US" sz="1100" b="1" baseline="-25000" dirty="0"/>
              <a:t>O</a:t>
            </a:r>
            <a:r>
              <a:rPr lang="en-US" sz="900" b="1" baseline="-55000" dirty="0"/>
              <a:t>2</a:t>
            </a:r>
            <a:r>
              <a:rPr lang="en-US" sz="1100" b="1" baseline="-55000" dirty="0"/>
              <a:t> </a:t>
            </a:r>
            <a:r>
              <a:rPr lang="en-US" sz="1100" b="1" dirty="0"/>
              <a:t>= 100 mm Hg</a:t>
            </a:r>
            <a:r>
              <a:rPr lang="en-US" sz="1100" b="1" baseline="-55000" dirty="0"/>
              <a:t> 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831156" y="1481411"/>
            <a:ext cx="13258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i="1" dirty="0"/>
              <a:t>P</a:t>
            </a:r>
            <a:r>
              <a:rPr lang="en-US" sz="1100" b="1" baseline="-25000" dirty="0"/>
              <a:t>O</a:t>
            </a:r>
            <a:r>
              <a:rPr lang="en-US" sz="900" b="1" baseline="-55000" dirty="0"/>
              <a:t>2</a:t>
            </a:r>
            <a:r>
              <a:rPr lang="en-US" sz="1100" b="1" baseline="-55000" dirty="0"/>
              <a:t> </a:t>
            </a:r>
            <a:r>
              <a:rPr lang="en-US" sz="1100" b="1" dirty="0"/>
              <a:t>= 100 mm Hg</a:t>
            </a:r>
            <a:r>
              <a:rPr lang="en-US" sz="1100" b="1" baseline="-55000" dirty="0"/>
              <a:t> 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87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17.1  Movements of oxygen and carbon dioxide in pulmonary and systemic tissues during rest.</a:t>
            </a:r>
          </a:p>
        </p:txBody>
      </p:sp>
      <p:pic>
        <p:nvPicPr>
          <p:cNvPr id="47" name="Picture 46" descr="figure_17_01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9"/>
          <a:stretch/>
        </p:blipFill>
        <p:spPr>
          <a:xfrm>
            <a:off x="2836489" y="409851"/>
            <a:ext cx="3471022" cy="6219718"/>
          </a:xfrm>
          <a:prstGeom prst="rect">
            <a:avLst/>
          </a:prstGeom>
        </p:spPr>
      </p:pic>
      <p:sp>
        <p:nvSpPr>
          <p:cNvPr id="48" name="Freeform 47"/>
          <p:cNvSpPr/>
          <p:nvPr/>
        </p:nvSpPr>
        <p:spPr>
          <a:xfrm>
            <a:off x="3657600" y="3583210"/>
            <a:ext cx="314325" cy="200026"/>
          </a:xfrm>
          <a:custGeom>
            <a:avLst/>
            <a:gdLst>
              <a:gd name="connsiteX0" fmla="*/ 317500 w 317500"/>
              <a:gd name="connsiteY0" fmla="*/ 0 h 190500"/>
              <a:gd name="connsiteX1" fmla="*/ 0 w 317500"/>
              <a:gd name="connsiteY1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500" h="190500">
                <a:moveTo>
                  <a:pt x="317500" y="0"/>
                </a:moveTo>
                <a:lnTo>
                  <a:pt x="0" y="19050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3841751" y="3941984"/>
            <a:ext cx="342900" cy="263525"/>
          </a:xfrm>
          <a:custGeom>
            <a:avLst/>
            <a:gdLst>
              <a:gd name="connsiteX0" fmla="*/ 317500 w 317500"/>
              <a:gd name="connsiteY0" fmla="*/ 0 h 190500"/>
              <a:gd name="connsiteX1" fmla="*/ 0 w 317500"/>
              <a:gd name="connsiteY1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500" h="190500">
                <a:moveTo>
                  <a:pt x="317500" y="0"/>
                </a:moveTo>
                <a:lnTo>
                  <a:pt x="0" y="19050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0" name="Freeform 49"/>
          <p:cNvSpPr/>
          <p:nvPr/>
        </p:nvSpPr>
        <p:spPr>
          <a:xfrm flipH="1">
            <a:off x="5168901" y="3510184"/>
            <a:ext cx="339724" cy="273051"/>
          </a:xfrm>
          <a:custGeom>
            <a:avLst/>
            <a:gdLst>
              <a:gd name="connsiteX0" fmla="*/ 317500 w 317500"/>
              <a:gd name="connsiteY0" fmla="*/ 0 h 190500"/>
              <a:gd name="connsiteX1" fmla="*/ 0 w 317500"/>
              <a:gd name="connsiteY1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500" h="190500">
                <a:moveTo>
                  <a:pt x="317500" y="0"/>
                </a:moveTo>
                <a:lnTo>
                  <a:pt x="0" y="19050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4981575" y="3941985"/>
            <a:ext cx="349249" cy="273050"/>
          </a:xfrm>
          <a:custGeom>
            <a:avLst/>
            <a:gdLst>
              <a:gd name="connsiteX0" fmla="*/ 317500 w 317500"/>
              <a:gd name="connsiteY0" fmla="*/ 0 h 190500"/>
              <a:gd name="connsiteX1" fmla="*/ 0 w 317500"/>
              <a:gd name="connsiteY1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500" h="190500">
                <a:moveTo>
                  <a:pt x="317500" y="0"/>
                </a:moveTo>
                <a:lnTo>
                  <a:pt x="0" y="19050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3079750" y="4583335"/>
            <a:ext cx="16827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>
            <a:off x="5911850" y="4583335"/>
            <a:ext cx="16827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4" name="Straight Connector 53"/>
          <p:cNvCxnSpPr/>
          <p:nvPr/>
        </p:nvCxnSpPr>
        <p:spPr bwMode="auto">
          <a:xfrm>
            <a:off x="3579273" y="2395497"/>
            <a:ext cx="16827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5408073" y="2391264"/>
            <a:ext cx="16827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/>
          <p:nvPr/>
        </p:nvCxnSpPr>
        <p:spPr bwMode="auto">
          <a:xfrm>
            <a:off x="4658773" y="829164"/>
            <a:ext cx="27729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7" name="Rectangle 56"/>
          <p:cNvSpPr/>
          <p:nvPr/>
        </p:nvSpPr>
        <p:spPr>
          <a:xfrm>
            <a:off x="3945833" y="2113521"/>
            <a:ext cx="1311539" cy="223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20" b="1" dirty="0"/>
              <a:t>Pulmonary capillaries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675958" y="2278621"/>
            <a:ext cx="736099" cy="34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20" b="1" dirty="0"/>
              <a:t>Pulmonary</a:t>
            </a:r>
          </a:p>
          <a:p>
            <a:pPr algn="l"/>
            <a:r>
              <a:rPr lang="en-US" sz="820" b="1" dirty="0"/>
              <a:t>arteries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771333" y="2278621"/>
            <a:ext cx="736099" cy="34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20" b="1" dirty="0"/>
              <a:t>Pulmonary</a:t>
            </a:r>
          </a:p>
          <a:p>
            <a:pPr algn="l"/>
            <a:r>
              <a:rPr lang="en-US" sz="820" b="1" dirty="0"/>
              <a:t>veins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879033" y="1345171"/>
            <a:ext cx="1069524" cy="34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i-FI" sz="820" b="1" dirty="0"/>
              <a:t>750 mL/min O</a:t>
            </a:r>
            <a:r>
              <a:rPr lang="fi-FI" sz="820" b="1" baseline="-25000" dirty="0"/>
              <a:t>2</a:t>
            </a:r>
          </a:p>
          <a:p>
            <a:pPr algn="l"/>
            <a:r>
              <a:rPr lang="fi-FI" sz="820" b="1" dirty="0"/>
              <a:t>2700 mL/min CO</a:t>
            </a:r>
            <a:r>
              <a:rPr lang="fi-FI" sz="820" b="1" baseline="-25000" dirty="0"/>
              <a:t>2</a:t>
            </a:r>
            <a:endParaRPr lang="en-US" sz="820" b="1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5301558" y="1345171"/>
            <a:ext cx="1069524" cy="34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i-FI" sz="820" b="1" dirty="0"/>
              <a:t>1000 mL/min O</a:t>
            </a:r>
            <a:r>
              <a:rPr lang="fi-FI" sz="820" b="1" baseline="-25000" dirty="0"/>
              <a:t>2</a:t>
            </a:r>
          </a:p>
          <a:p>
            <a:pPr algn="l"/>
            <a:r>
              <a:rPr lang="fi-FI" sz="820" b="1" dirty="0"/>
              <a:t>2500 mL/min CO</a:t>
            </a:r>
            <a:r>
              <a:rPr lang="fi-FI" sz="820" b="1" baseline="-25000" dirty="0"/>
              <a:t>2</a:t>
            </a:r>
            <a:endParaRPr lang="en-US" sz="820" b="1" baseline="-25000" dirty="0"/>
          </a:p>
        </p:txBody>
      </p:sp>
      <p:sp>
        <p:nvSpPr>
          <p:cNvPr id="62" name="Rectangle 61"/>
          <p:cNvSpPr/>
          <p:nvPr/>
        </p:nvSpPr>
        <p:spPr>
          <a:xfrm>
            <a:off x="3827276" y="993797"/>
            <a:ext cx="763234" cy="34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i-FI" sz="820" b="1" dirty="0"/>
              <a:t>250 mL/min</a:t>
            </a:r>
          </a:p>
          <a:p>
            <a:pPr algn="r"/>
            <a:r>
              <a:rPr lang="fi-FI" sz="820" b="1" dirty="0"/>
              <a:t>O</a:t>
            </a:r>
            <a:r>
              <a:rPr lang="fi-FI" sz="820" b="1" baseline="-25000" dirty="0"/>
              <a:t>2</a:t>
            </a:r>
            <a:endParaRPr lang="en-US" sz="820" b="1" baseline="-25000" dirty="0"/>
          </a:p>
        </p:txBody>
      </p:sp>
      <p:sp>
        <p:nvSpPr>
          <p:cNvPr id="63" name="Rectangle 62"/>
          <p:cNvSpPr/>
          <p:nvPr/>
        </p:nvSpPr>
        <p:spPr>
          <a:xfrm>
            <a:off x="4525782" y="993803"/>
            <a:ext cx="763234" cy="34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i-FI" sz="820" b="1" dirty="0"/>
              <a:t>200 mL/min</a:t>
            </a:r>
          </a:p>
          <a:p>
            <a:pPr algn="l"/>
            <a:r>
              <a:rPr lang="fi-FI" sz="820" b="1" dirty="0"/>
              <a:t>CO</a:t>
            </a:r>
            <a:r>
              <a:rPr lang="fi-FI" sz="820" b="1" baseline="-25000" dirty="0"/>
              <a:t>2</a:t>
            </a:r>
            <a:endParaRPr lang="en-US" sz="820" b="1" baseline="-25000" dirty="0"/>
          </a:p>
        </p:txBody>
      </p:sp>
      <p:sp>
        <p:nvSpPr>
          <p:cNvPr id="64" name="Rectangle 63"/>
          <p:cNvSpPr/>
          <p:nvPr/>
        </p:nvSpPr>
        <p:spPr>
          <a:xfrm>
            <a:off x="4864474" y="703825"/>
            <a:ext cx="633507" cy="34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20" b="1" dirty="0"/>
              <a:t>Alveolus</a:t>
            </a:r>
          </a:p>
          <a:p>
            <a:pPr algn="l"/>
            <a:r>
              <a:rPr lang="en-US" sz="820" b="1" dirty="0"/>
              <a:t>in lungs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640114" y="394794"/>
            <a:ext cx="1018227" cy="34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i-FI" sz="820" b="1" dirty="0"/>
              <a:t>200 mL/min CO</a:t>
            </a:r>
            <a:r>
              <a:rPr lang="fi-FI" sz="820" b="1" baseline="-25000" dirty="0"/>
              <a:t>2</a:t>
            </a:r>
          </a:p>
          <a:p>
            <a:pPr algn="l"/>
            <a:r>
              <a:rPr lang="fi-FI" sz="820" b="1" dirty="0"/>
              <a:t>632 mL/min O</a:t>
            </a:r>
            <a:r>
              <a:rPr lang="fi-FI" sz="820" b="1" baseline="-25000" dirty="0"/>
              <a:t>2</a:t>
            </a:r>
            <a:endParaRPr lang="en-US" sz="820" b="1" dirty="0"/>
          </a:p>
        </p:txBody>
      </p:sp>
      <p:sp>
        <p:nvSpPr>
          <p:cNvPr id="66" name="Rectangle 65"/>
          <p:cNvSpPr/>
          <p:nvPr/>
        </p:nvSpPr>
        <p:spPr>
          <a:xfrm>
            <a:off x="3731262" y="396902"/>
            <a:ext cx="766111" cy="34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i-FI" sz="820" b="1" dirty="0"/>
              <a:t>882 mL/min</a:t>
            </a:r>
          </a:p>
          <a:p>
            <a:pPr algn="r"/>
            <a:r>
              <a:rPr lang="fi-FI" sz="820" b="1" dirty="0"/>
              <a:t>O</a:t>
            </a:r>
            <a:r>
              <a:rPr lang="fi-FI" sz="820" b="1" baseline="-25000" dirty="0"/>
              <a:t>2</a:t>
            </a:r>
            <a:endParaRPr lang="en-US" sz="820" b="1" baseline="-25000" dirty="0"/>
          </a:p>
        </p:txBody>
      </p:sp>
      <p:sp>
        <p:nvSpPr>
          <p:cNvPr id="67" name="Rectangle 66"/>
          <p:cNvSpPr/>
          <p:nvPr/>
        </p:nvSpPr>
        <p:spPr>
          <a:xfrm>
            <a:off x="3282258" y="3669271"/>
            <a:ext cx="506041" cy="34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20" b="1" dirty="0"/>
              <a:t>Right</a:t>
            </a:r>
          </a:p>
          <a:p>
            <a:pPr algn="l"/>
            <a:r>
              <a:rPr lang="en-US" sz="820" b="1" dirty="0"/>
              <a:t>atrium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463233" y="4097896"/>
            <a:ext cx="620683" cy="34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20" b="1" dirty="0"/>
              <a:t>Right</a:t>
            </a:r>
          </a:p>
          <a:p>
            <a:pPr algn="l"/>
            <a:r>
              <a:rPr lang="en-US" sz="820" b="1" dirty="0"/>
              <a:t>ventricle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171133" y="4469371"/>
            <a:ext cx="954107" cy="2185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20" b="1" dirty="0"/>
              <a:t>Systemic veins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987108" y="4799571"/>
            <a:ext cx="1197764" cy="2185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20" b="1" dirty="0"/>
              <a:t>Systemic capillaries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952308" y="4469371"/>
            <a:ext cx="1056700" cy="2185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20" b="1" dirty="0"/>
              <a:t>Systemic arteries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257108" y="4097896"/>
            <a:ext cx="620683" cy="34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20" b="1" dirty="0"/>
              <a:t>Left</a:t>
            </a:r>
          </a:p>
          <a:p>
            <a:pPr algn="l"/>
            <a:r>
              <a:rPr lang="en-US" sz="820" b="1" dirty="0"/>
              <a:t>ventricle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431733" y="3669271"/>
            <a:ext cx="506041" cy="34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20" b="1" dirty="0"/>
              <a:t>Left</a:t>
            </a:r>
          </a:p>
          <a:p>
            <a:pPr algn="l"/>
            <a:r>
              <a:rPr lang="en-US" sz="820" b="1" dirty="0"/>
              <a:t>atrium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891732" y="5567921"/>
            <a:ext cx="1047657" cy="34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i-FI" sz="820" b="1" dirty="0"/>
              <a:t>750 mL/min O</a:t>
            </a:r>
            <a:r>
              <a:rPr lang="fi-FI" sz="820" b="1" baseline="-25000" dirty="0"/>
              <a:t>2</a:t>
            </a:r>
          </a:p>
          <a:p>
            <a:pPr algn="l"/>
            <a:r>
              <a:rPr lang="fi-FI" sz="820" b="1" dirty="0"/>
              <a:t>2700 mL/min CO</a:t>
            </a:r>
            <a:r>
              <a:rPr lang="fi-FI" sz="820" b="1" baseline="-25000" dirty="0"/>
              <a:t>2</a:t>
            </a:r>
            <a:endParaRPr lang="en-US" sz="820" b="1" baseline="-25000" dirty="0"/>
          </a:p>
        </p:txBody>
      </p:sp>
      <p:sp>
        <p:nvSpPr>
          <p:cNvPr id="75" name="Rectangle 74"/>
          <p:cNvSpPr/>
          <p:nvPr/>
        </p:nvSpPr>
        <p:spPr>
          <a:xfrm>
            <a:off x="5299441" y="5570037"/>
            <a:ext cx="1047657" cy="34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i-FI" sz="820" b="1" dirty="0"/>
              <a:t>1000 mL/min O</a:t>
            </a:r>
            <a:r>
              <a:rPr lang="fi-FI" sz="820" b="1" baseline="-25000" dirty="0"/>
              <a:t>2</a:t>
            </a:r>
          </a:p>
          <a:p>
            <a:pPr algn="l"/>
            <a:r>
              <a:rPr lang="fi-FI" sz="820" b="1" dirty="0"/>
              <a:t>2500 mL/min CO</a:t>
            </a:r>
            <a:r>
              <a:rPr lang="fi-FI" sz="820" b="1" baseline="-25000" dirty="0"/>
              <a:t>2</a:t>
            </a:r>
            <a:endParaRPr lang="en-US" sz="820" b="1" baseline="-25000" dirty="0"/>
          </a:p>
        </p:txBody>
      </p:sp>
      <p:sp>
        <p:nvSpPr>
          <p:cNvPr id="76" name="Rectangle 75"/>
          <p:cNvSpPr/>
          <p:nvPr/>
        </p:nvSpPr>
        <p:spPr>
          <a:xfrm>
            <a:off x="4106694" y="5826155"/>
            <a:ext cx="558568" cy="470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sz="820" b="1" dirty="0"/>
              <a:t>200</a:t>
            </a:r>
          </a:p>
          <a:p>
            <a:pPr algn="ctr"/>
            <a:r>
              <a:rPr lang="fi-FI" sz="820" b="1" dirty="0"/>
              <a:t>mL/min</a:t>
            </a:r>
          </a:p>
          <a:p>
            <a:pPr algn="ctr"/>
            <a:r>
              <a:rPr lang="fi-FI" sz="820" b="1" dirty="0"/>
              <a:t>CO</a:t>
            </a:r>
            <a:r>
              <a:rPr lang="fi-FI" sz="820" b="1" baseline="-25000" dirty="0"/>
              <a:t>2</a:t>
            </a:r>
            <a:endParaRPr lang="en-US" sz="820" b="1" baseline="-25000" dirty="0"/>
          </a:p>
        </p:txBody>
      </p:sp>
      <p:sp>
        <p:nvSpPr>
          <p:cNvPr id="77" name="Rectangle 76"/>
          <p:cNvSpPr/>
          <p:nvPr/>
        </p:nvSpPr>
        <p:spPr>
          <a:xfrm>
            <a:off x="4589293" y="5826155"/>
            <a:ext cx="558568" cy="470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sz="820" b="1" dirty="0"/>
              <a:t>250</a:t>
            </a:r>
          </a:p>
          <a:p>
            <a:pPr algn="ctr"/>
            <a:r>
              <a:rPr lang="fi-FI" sz="820" b="1" dirty="0"/>
              <a:t>mL/min</a:t>
            </a:r>
          </a:p>
          <a:p>
            <a:pPr algn="ctr"/>
            <a:r>
              <a:rPr lang="fi-FI" sz="820" b="1" dirty="0"/>
              <a:t>O</a:t>
            </a:r>
            <a:r>
              <a:rPr lang="fi-FI" sz="820" b="1" baseline="-25000" dirty="0"/>
              <a:t>2</a:t>
            </a:r>
            <a:endParaRPr lang="en-US" sz="820" b="1" baseline="-25000" dirty="0"/>
          </a:p>
        </p:txBody>
      </p:sp>
      <p:sp>
        <p:nvSpPr>
          <p:cNvPr id="78" name="Rectangle 77"/>
          <p:cNvSpPr/>
          <p:nvPr/>
        </p:nvSpPr>
        <p:spPr>
          <a:xfrm>
            <a:off x="3050482" y="6252663"/>
            <a:ext cx="1107996" cy="2185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i-FI" sz="820" b="1" dirty="0"/>
              <a:t>Oxygenated blood</a:t>
            </a:r>
            <a:endParaRPr lang="en-US" sz="820" b="1" baseline="-25000" dirty="0"/>
          </a:p>
        </p:txBody>
      </p:sp>
      <p:sp>
        <p:nvSpPr>
          <p:cNvPr id="79" name="Rectangle 78"/>
          <p:cNvSpPr/>
          <p:nvPr/>
        </p:nvSpPr>
        <p:spPr>
          <a:xfrm>
            <a:off x="3053657" y="6433638"/>
            <a:ext cx="1223412" cy="2185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i-FI" sz="820" b="1" dirty="0"/>
              <a:t>Deoxygenated blood</a:t>
            </a:r>
            <a:endParaRPr lang="en-US" sz="820" b="1" baseline="-25000" dirty="0"/>
          </a:p>
        </p:txBody>
      </p:sp>
      <p:sp>
        <p:nvSpPr>
          <p:cNvPr id="80" name="Rectangle 79"/>
          <p:cNvSpPr/>
          <p:nvPr/>
        </p:nvSpPr>
        <p:spPr>
          <a:xfrm>
            <a:off x="4164907" y="6316163"/>
            <a:ext cx="1031051" cy="34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i-FI" sz="820" b="1" dirty="0"/>
              <a:t>Cells in tissues</a:t>
            </a:r>
          </a:p>
          <a:p>
            <a:pPr algn="l"/>
            <a:r>
              <a:rPr lang="fi-FI" sz="820" b="1" dirty="0"/>
              <a:t>throughout body</a:t>
            </a:r>
            <a:endParaRPr lang="en-US" sz="820" b="1" baseline="-25000" dirty="0"/>
          </a:p>
        </p:txBody>
      </p:sp>
    </p:spTree>
    <p:extLst>
      <p:ext uri="{BB962C8B-B14F-4D97-AF65-F5344CB8AC3E}">
        <p14:creationId xmlns:p14="http://schemas.microsoft.com/office/powerpoint/2010/main" val="160637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_17_06a_unlabeled_Slide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1"/>
          <a:stretch/>
        </p:blipFill>
        <p:spPr>
          <a:xfrm>
            <a:off x="2592341" y="406283"/>
            <a:ext cx="3959352" cy="621835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 flipH="1" flipV="1">
            <a:off x="3642482" y="1231745"/>
            <a:ext cx="469900" cy="8466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V="1">
            <a:off x="3782182" y="3019270"/>
            <a:ext cx="334433" cy="165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3038475" y="4843685"/>
            <a:ext cx="85181" cy="23925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3038475" y="5777135"/>
            <a:ext cx="44450" cy="2159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Freeform 8"/>
          <p:cNvSpPr/>
          <p:nvPr/>
        </p:nvSpPr>
        <p:spPr>
          <a:xfrm>
            <a:off x="5422900" y="4389660"/>
            <a:ext cx="158750" cy="460375"/>
          </a:xfrm>
          <a:custGeom>
            <a:avLst/>
            <a:gdLst>
              <a:gd name="connsiteX0" fmla="*/ 0 w 158750"/>
              <a:gd name="connsiteY0" fmla="*/ 460375 h 460375"/>
              <a:gd name="connsiteX1" fmla="*/ 158750 w 158750"/>
              <a:gd name="connsiteY1" fmla="*/ 460375 h 460375"/>
              <a:gd name="connsiteX2" fmla="*/ 50800 w 158750"/>
              <a:gd name="connsiteY2" fmla="*/ 0 h 46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750" h="460375">
                <a:moveTo>
                  <a:pt x="0" y="460375"/>
                </a:moveTo>
                <a:lnTo>
                  <a:pt x="158750" y="460375"/>
                </a:lnTo>
                <a:lnTo>
                  <a:pt x="5080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3773079" y="3020175"/>
            <a:ext cx="334433" cy="1651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>
          <a:xfrm>
            <a:off x="2974661" y="926633"/>
            <a:ext cx="78739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Alveolus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in lungs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23861" y="3022133"/>
            <a:ext cx="915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Pulmonary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capillaries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90511" y="3625383"/>
            <a:ext cx="9669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Alveolar air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01911" y="3492033"/>
            <a:ext cx="6787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Plasma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03211" y="4457233"/>
            <a:ext cx="754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Alveolar 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wall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98661" y="5143033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O</a:t>
            </a:r>
            <a:r>
              <a:rPr lang="en-US" sz="110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47761" y="4222283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O</a:t>
            </a:r>
            <a:r>
              <a:rPr lang="en-US" sz="110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847911" y="5155733"/>
            <a:ext cx="3727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Hb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33711" y="4704883"/>
            <a:ext cx="10471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Erythrocytes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7011" y="5936783"/>
            <a:ext cx="7805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Capillary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wall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17711" y="6146333"/>
            <a:ext cx="6787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Plasma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72083" y="2161415"/>
            <a:ext cx="12474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i="1" dirty="0"/>
              <a:t>P</a:t>
            </a:r>
            <a:r>
              <a:rPr lang="en-US" sz="1100" b="1" baseline="-25000" dirty="0"/>
              <a:t>O</a:t>
            </a:r>
            <a:r>
              <a:rPr lang="en-US" sz="900" b="1" baseline="-55000" dirty="0"/>
              <a:t>2</a:t>
            </a:r>
            <a:r>
              <a:rPr lang="en-US" sz="1100" b="1" baseline="-55000" dirty="0"/>
              <a:t> </a:t>
            </a:r>
            <a:r>
              <a:rPr lang="en-US" sz="1100" b="1" dirty="0"/>
              <a:t>= 40 mm Hg</a:t>
            </a:r>
            <a:r>
              <a:rPr lang="en-US" sz="1100" b="1" baseline="-55000" dirty="0"/>
              <a:t> 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86792" y="2169120"/>
            <a:ext cx="13258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i="1" dirty="0"/>
              <a:t>P</a:t>
            </a:r>
            <a:r>
              <a:rPr lang="en-US" sz="1100" b="1" baseline="-25000" dirty="0"/>
              <a:t>O</a:t>
            </a:r>
            <a:r>
              <a:rPr lang="en-US" sz="900" b="1" baseline="-55000" dirty="0"/>
              <a:t>2</a:t>
            </a:r>
            <a:r>
              <a:rPr lang="en-US" sz="1100" b="1" baseline="-55000" dirty="0"/>
              <a:t> </a:t>
            </a:r>
            <a:r>
              <a:rPr lang="en-US" sz="1100" b="1" dirty="0"/>
              <a:t>= 100 mm Hg</a:t>
            </a:r>
            <a:r>
              <a:rPr lang="en-US" sz="1100" b="1" baseline="-55000" dirty="0"/>
              <a:t> 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831156" y="1481411"/>
            <a:ext cx="13258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i="1" dirty="0"/>
              <a:t>P</a:t>
            </a:r>
            <a:r>
              <a:rPr lang="en-US" sz="1100" b="1" baseline="-25000" dirty="0"/>
              <a:t>O</a:t>
            </a:r>
            <a:r>
              <a:rPr lang="en-US" sz="900" b="1" baseline="-55000" dirty="0"/>
              <a:t>2</a:t>
            </a:r>
            <a:r>
              <a:rPr lang="en-US" sz="1100" b="1" baseline="-55000" dirty="0"/>
              <a:t> </a:t>
            </a:r>
            <a:r>
              <a:rPr lang="en-US" sz="1100" b="1" dirty="0"/>
              <a:t>= 100 mm Hg</a:t>
            </a:r>
            <a:r>
              <a:rPr lang="en-US" sz="1100" b="1" baseline="-55000" dirty="0"/>
              <a:t> 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73755" name="Rectangle 70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17.6a  Transport of oxygen by hemoglobin.</a:t>
            </a:r>
          </a:p>
        </p:txBody>
      </p:sp>
      <p:sp>
        <p:nvSpPr>
          <p:cNvPr id="37" name="Rectangle 66"/>
          <p:cNvSpPr>
            <a:spLocks noChangeArrowheads="1"/>
          </p:cNvSpPr>
          <p:nvPr/>
        </p:nvSpPr>
        <p:spPr bwMode="auto">
          <a:xfrm>
            <a:off x="8274050" y="91440"/>
            <a:ext cx="6746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1274496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figure_17_06a_unlabeled_Slide0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7"/>
          <a:stretch/>
        </p:blipFill>
        <p:spPr>
          <a:xfrm>
            <a:off x="2592341" y="406283"/>
            <a:ext cx="3959352" cy="6218641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 bwMode="auto">
          <a:xfrm flipH="1" flipV="1">
            <a:off x="3642482" y="1231745"/>
            <a:ext cx="469900" cy="8466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Connector 39"/>
          <p:cNvCxnSpPr/>
          <p:nvPr/>
        </p:nvCxnSpPr>
        <p:spPr bwMode="auto">
          <a:xfrm flipV="1">
            <a:off x="3782182" y="3019270"/>
            <a:ext cx="334433" cy="1651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>
            <a:off x="3038475" y="4843685"/>
            <a:ext cx="85181" cy="23925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>
            <a:off x="3038475" y="5777135"/>
            <a:ext cx="44450" cy="2159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3" name="Freeform 42"/>
          <p:cNvSpPr/>
          <p:nvPr/>
        </p:nvSpPr>
        <p:spPr>
          <a:xfrm>
            <a:off x="5422900" y="4389660"/>
            <a:ext cx="158750" cy="460375"/>
          </a:xfrm>
          <a:custGeom>
            <a:avLst/>
            <a:gdLst>
              <a:gd name="connsiteX0" fmla="*/ 0 w 158750"/>
              <a:gd name="connsiteY0" fmla="*/ 460375 h 460375"/>
              <a:gd name="connsiteX1" fmla="*/ 158750 w 158750"/>
              <a:gd name="connsiteY1" fmla="*/ 460375 h 460375"/>
              <a:gd name="connsiteX2" fmla="*/ 50800 w 158750"/>
              <a:gd name="connsiteY2" fmla="*/ 0 h 46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750" h="460375">
                <a:moveTo>
                  <a:pt x="0" y="460375"/>
                </a:moveTo>
                <a:lnTo>
                  <a:pt x="158750" y="460375"/>
                </a:lnTo>
                <a:lnTo>
                  <a:pt x="5080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V="1">
            <a:off x="3773079" y="3020175"/>
            <a:ext cx="334433" cy="1651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Rectangle 44"/>
          <p:cNvSpPr/>
          <p:nvPr/>
        </p:nvSpPr>
        <p:spPr>
          <a:xfrm>
            <a:off x="2974661" y="926633"/>
            <a:ext cx="78739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Alveolus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in lungs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923861" y="3022133"/>
            <a:ext cx="915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Pulmonary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capillaries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790511" y="3625383"/>
            <a:ext cx="9669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Alveolar air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101911" y="3492033"/>
            <a:ext cx="6787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Plasma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803211" y="4457233"/>
            <a:ext cx="754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Alveolar 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wall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498661" y="5143033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O</a:t>
            </a:r>
            <a:r>
              <a:rPr lang="en-US" sz="110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647761" y="4222283"/>
            <a:ext cx="351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O</a:t>
            </a:r>
            <a:r>
              <a:rPr lang="en-US" sz="1100" b="1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847911" y="5155733"/>
            <a:ext cx="3727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Hb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533711" y="4704883"/>
            <a:ext cx="10471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Erythrocytes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27011" y="5936783"/>
            <a:ext cx="7805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Capillary</a:t>
            </a:r>
          </a:p>
          <a:p>
            <a:pPr algn="l"/>
            <a:r>
              <a:rPr lang="en-US" sz="1100" b="1" dirty="0">
                <a:solidFill>
                  <a:srgbClr val="000000"/>
                </a:solidFill>
              </a:rPr>
              <a:t>wall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517711" y="6146333"/>
            <a:ext cx="6787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>
                <a:solidFill>
                  <a:srgbClr val="000000"/>
                </a:solidFill>
              </a:rPr>
              <a:t>Plasma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772083" y="2161415"/>
            <a:ext cx="12474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i="1" dirty="0"/>
              <a:t>P</a:t>
            </a:r>
            <a:r>
              <a:rPr lang="en-US" sz="1100" b="1" baseline="-25000" dirty="0"/>
              <a:t>O</a:t>
            </a:r>
            <a:r>
              <a:rPr lang="en-US" sz="900" b="1" baseline="-55000" dirty="0"/>
              <a:t>2</a:t>
            </a:r>
            <a:r>
              <a:rPr lang="en-US" sz="1100" b="1" baseline="-55000" dirty="0"/>
              <a:t> </a:t>
            </a:r>
            <a:r>
              <a:rPr lang="en-US" sz="1100" b="1" dirty="0"/>
              <a:t>= 40 mm Hg</a:t>
            </a:r>
            <a:r>
              <a:rPr lang="en-US" sz="1100" b="1" baseline="-55000" dirty="0"/>
              <a:t> 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086792" y="2169120"/>
            <a:ext cx="13258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i="1" dirty="0"/>
              <a:t>P</a:t>
            </a:r>
            <a:r>
              <a:rPr lang="en-US" sz="1100" b="1" baseline="-25000" dirty="0"/>
              <a:t>O</a:t>
            </a:r>
            <a:r>
              <a:rPr lang="en-US" sz="900" b="1" baseline="-55000" dirty="0"/>
              <a:t>2</a:t>
            </a:r>
            <a:r>
              <a:rPr lang="en-US" sz="1100" b="1" baseline="-55000" dirty="0"/>
              <a:t> </a:t>
            </a:r>
            <a:r>
              <a:rPr lang="en-US" sz="1100" b="1" dirty="0"/>
              <a:t>= 100 mm Hg</a:t>
            </a:r>
            <a:r>
              <a:rPr lang="en-US" sz="1100" b="1" baseline="-55000" dirty="0"/>
              <a:t> 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577889" y="5736466"/>
            <a:ext cx="6776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Hb </a:t>
            </a:r>
            <a:r>
              <a:rPr lang="en-US" sz="1100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1100" b="1" dirty="0">
                <a:latin typeface="Arial"/>
                <a:ea typeface="Wingdings"/>
                <a:cs typeface="Arial"/>
                <a:sym typeface="Wingdings"/>
              </a:rPr>
              <a:t> </a:t>
            </a:r>
            <a:r>
              <a:rPr lang="en-US" sz="1100" b="1" dirty="0"/>
              <a:t>O</a:t>
            </a:r>
            <a:r>
              <a:rPr lang="en-US" sz="1100" b="1" baseline="-25000" dirty="0"/>
              <a:t>2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831156" y="1481411"/>
            <a:ext cx="13258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i="1" dirty="0"/>
              <a:t>P</a:t>
            </a:r>
            <a:r>
              <a:rPr lang="en-US" sz="1100" b="1" baseline="-25000" dirty="0"/>
              <a:t>O</a:t>
            </a:r>
            <a:r>
              <a:rPr lang="en-US" sz="900" b="1" baseline="-55000" dirty="0"/>
              <a:t>2</a:t>
            </a:r>
            <a:r>
              <a:rPr lang="en-US" sz="1100" b="1" baseline="-55000" dirty="0"/>
              <a:t> </a:t>
            </a:r>
            <a:r>
              <a:rPr lang="en-US" sz="1100" b="1" dirty="0"/>
              <a:t>= 100 mm Hg</a:t>
            </a:r>
            <a:r>
              <a:rPr lang="en-US" sz="1100" b="1" baseline="-55000" dirty="0"/>
              <a:t> </a:t>
            </a:r>
            <a:endParaRPr lang="en-US" sz="1100" b="1" baseline="-25000" dirty="0">
              <a:solidFill>
                <a:srgbClr val="000000"/>
              </a:solidFill>
            </a:endParaRPr>
          </a:p>
        </p:txBody>
      </p:sp>
      <p:sp>
        <p:nvSpPr>
          <p:cNvPr id="73755" name="Rectangle 70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17.6a  Transport of oxygen by hemoglobin.</a:t>
            </a:r>
          </a:p>
        </p:txBody>
      </p:sp>
      <p:sp>
        <p:nvSpPr>
          <p:cNvPr id="37" name="Rectangle 66"/>
          <p:cNvSpPr>
            <a:spLocks noChangeArrowheads="1"/>
          </p:cNvSpPr>
          <p:nvPr/>
        </p:nvSpPr>
        <p:spPr bwMode="auto">
          <a:xfrm>
            <a:off x="8274050" y="91440"/>
            <a:ext cx="6746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3930068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8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17.6b  Transport of oxygen by hemoglobin.</a:t>
            </a:r>
          </a:p>
        </p:txBody>
      </p:sp>
      <p:sp>
        <p:nvSpPr>
          <p:cNvPr id="36" name="Rectangle 66"/>
          <p:cNvSpPr>
            <a:spLocks noChangeArrowheads="1"/>
          </p:cNvSpPr>
          <p:nvPr/>
        </p:nvSpPr>
        <p:spPr bwMode="auto">
          <a:xfrm>
            <a:off x="8274050" y="91440"/>
            <a:ext cx="6746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1</a:t>
            </a:r>
          </a:p>
        </p:txBody>
      </p:sp>
      <p:pic>
        <p:nvPicPr>
          <p:cNvPr id="37" name="Picture 36" descr="figure_17_06b_unlabeled_Slide0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1"/>
          <a:stretch/>
        </p:blipFill>
        <p:spPr>
          <a:xfrm>
            <a:off x="2218250" y="406179"/>
            <a:ext cx="4709160" cy="6212332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 bwMode="auto">
          <a:xfrm flipH="1">
            <a:off x="3865033" y="5713181"/>
            <a:ext cx="433010" cy="78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 flipH="1" flipV="1">
            <a:off x="3836610" y="6216947"/>
            <a:ext cx="409423" cy="363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Connector 39"/>
          <p:cNvCxnSpPr/>
          <p:nvPr/>
        </p:nvCxnSpPr>
        <p:spPr bwMode="auto">
          <a:xfrm>
            <a:off x="4635651" y="3840990"/>
            <a:ext cx="203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>
            <a:off x="5275943" y="3596514"/>
            <a:ext cx="0" cy="14816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2" name="Rectangle 41"/>
          <p:cNvSpPr/>
          <p:nvPr/>
        </p:nvSpPr>
        <p:spPr>
          <a:xfrm>
            <a:off x="3722030" y="387333"/>
            <a:ext cx="1607022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Systemic capillaries</a:t>
            </a:r>
            <a:endParaRPr lang="en-US" sz="1170" b="1" baseline="-25000" dirty="0"/>
          </a:p>
        </p:txBody>
      </p:sp>
      <p:sp>
        <p:nvSpPr>
          <p:cNvPr id="43" name="Rectangle 42"/>
          <p:cNvSpPr/>
          <p:nvPr/>
        </p:nvSpPr>
        <p:spPr>
          <a:xfrm>
            <a:off x="3985555" y="3289283"/>
            <a:ext cx="705683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Plasma</a:t>
            </a:r>
            <a:endParaRPr lang="en-US" sz="1170" b="1" baseline="-25000" dirty="0"/>
          </a:p>
        </p:txBody>
      </p:sp>
      <p:sp>
        <p:nvSpPr>
          <p:cNvPr id="44" name="Rectangle 43"/>
          <p:cNvSpPr/>
          <p:nvPr/>
        </p:nvSpPr>
        <p:spPr>
          <a:xfrm>
            <a:off x="4804705" y="3695683"/>
            <a:ext cx="1094140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Erythrocytes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595280" y="4794233"/>
            <a:ext cx="942694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Tissue cell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118780" y="5565758"/>
            <a:ext cx="813043" cy="4493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Capillary</a:t>
            </a:r>
          </a:p>
          <a:p>
            <a:pPr algn="l"/>
            <a:r>
              <a:rPr lang="en-US" sz="1170" b="1" dirty="0"/>
              <a:t>wall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655230" y="6089633"/>
            <a:ext cx="1250815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Interstitial ﬂuid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268130" y="4171933"/>
            <a:ext cx="382962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Hb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93505" y="4622783"/>
            <a:ext cx="357003" cy="272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O</a:t>
            </a:r>
            <a:r>
              <a:rPr lang="en-US" sz="1170" b="1" baseline="-25000" dirty="0"/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360417" y="3950649"/>
            <a:ext cx="736843" cy="272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Hb </a:t>
            </a:r>
            <a:r>
              <a:rPr lang="en-US" sz="1170" b="1" dirty="0">
                <a:sym typeface="Wingdings"/>
              </a:rPr>
              <a:t> </a:t>
            </a:r>
            <a:r>
              <a:rPr lang="en-US" sz="1170" b="1" dirty="0"/>
              <a:t>O</a:t>
            </a:r>
            <a:r>
              <a:rPr lang="en-US" sz="1170" b="1" baseline="-25000" dirty="0"/>
              <a:t>2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202406" y="1515735"/>
            <a:ext cx="1315060" cy="272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i="1" dirty="0"/>
              <a:t>P</a:t>
            </a:r>
            <a:r>
              <a:rPr lang="en-US" sz="1170" b="1" baseline="-25000" dirty="0"/>
              <a:t>O</a:t>
            </a:r>
            <a:r>
              <a:rPr lang="en-US" sz="900" b="1" baseline="-55000" dirty="0"/>
              <a:t>2</a:t>
            </a:r>
            <a:r>
              <a:rPr lang="en-US" sz="1170" b="1" baseline="-55000" dirty="0"/>
              <a:t> </a:t>
            </a:r>
            <a:r>
              <a:rPr lang="en-US" sz="1170" b="1" dirty="0"/>
              <a:t>= 40 mm Hg</a:t>
            </a:r>
            <a:r>
              <a:rPr lang="en-US" sz="1170" b="1" baseline="-55000" dirty="0"/>
              <a:t> </a:t>
            </a:r>
            <a:endParaRPr lang="en-US" sz="1170" b="1" baseline="-25000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89946" y="1512559"/>
            <a:ext cx="1398506" cy="272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i="1" dirty="0"/>
              <a:t>P</a:t>
            </a:r>
            <a:r>
              <a:rPr lang="en-US" sz="1170" b="1" baseline="-25000" dirty="0"/>
              <a:t>O</a:t>
            </a:r>
            <a:r>
              <a:rPr lang="en-US" sz="900" b="1" baseline="-55000" dirty="0"/>
              <a:t>2</a:t>
            </a:r>
            <a:r>
              <a:rPr lang="en-US" sz="1170" b="1" baseline="-55000" dirty="0"/>
              <a:t> </a:t>
            </a:r>
            <a:r>
              <a:rPr lang="en-US" sz="1170" b="1" dirty="0"/>
              <a:t>= 100 mm Hg</a:t>
            </a:r>
            <a:r>
              <a:rPr lang="en-US" sz="1170" b="1" baseline="-55000" dirty="0"/>
              <a:t> </a:t>
            </a:r>
            <a:endParaRPr lang="en-US" sz="1170" b="1" baseline="-25000" dirty="0">
              <a:solidFill>
                <a:srgbClr val="00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385730" y="5229208"/>
            <a:ext cx="357003" cy="272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O</a:t>
            </a:r>
            <a:r>
              <a:rPr lang="en-US" sz="1170" b="1" baseline="-25000" dirty="0"/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911431" y="2401499"/>
            <a:ext cx="1212286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b="1" i="1" dirty="0"/>
              <a:t>P</a:t>
            </a:r>
            <a:r>
              <a:rPr lang="en-US" b="1" baseline="-25000" dirty="0"/>
              <a:t>O</a:t>
            </a:r>
            <a:r>
              <a:rPr lang="en-US" sz="1000" b="1" baseline="-55000" dirty="0"/>
              <a:t>2</a:t>
            </a:r>
            <a:r>
              <a:rPr lang="en-US" b="1" dirty="0"/>
              <a:t> 40 mm Hg</a:t>
            </a:r>
            <a:r>
              <a:rPr lang="en-US" b="1" baseline="-55000" dirty="0"/>
              <a:t> </a:t>
            </a:r>
            <a:endParaRPr lang="en-US" b="1" baseline="-25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07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8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17.6b  Transport of oxygen by hemoglobin.</a:t>
            </a:r>
          </a:p>
        </p:txBody>
      </p:sp>
      <p:sp>
        <p:nvSpPr>
          <p:cNvPr id="36" name="Rectangle 66"/>
          <p:cNvSpPr>
            <a:spLocks noChangeArrowheads="1"/>
          </p:cNvSpPr>
          <p:nvPr/>
        </p:nvSpPr>
        <p:spPr bwMode="auto">
          <a:xfrm>
            <a:off x="8274050" y="91440"/>
            <a:ext cx="6746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2</a:t>
            </a:r>
          </a:p>
        </p:txBody>
      </p:sp>
      <p:pic>
        <p:nvPicPr>
          <p:cNvPr id="22" name="Picture 21" descr="figure_17_06b_unlabeled_Slide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9"/>
          <a:stretch/>
        </p:blipFill>
        <p:spPr>
          <a:xfrm>
            <a:off x="2218250" y="406179"/>
            <a:ext cx="4709160" cy="6227221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 bwMode="auto">
          <a:xfrm flipH="1">
            <a:off x="3865033" y="5713181"/>
            <a:ext cx="433010" cy="78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 flipH="1" flipV="1">
            <a:off x="3836610" y="6216947"/>
            <a:ext cx="409423" cy="363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4635651" y="3840990"/>
            <a:ext cx="203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/>
          <p:nvPr/>
        </p:nvCxnSpPr>
        <p:spPr bwMode="auto">
          <a:xfrm>
            <a:off x="5275943" y="3596514"/>
            <a:ext cx="0" cy="14816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Rectangle 26"/>
          <p:cNvSpPr/>
          <p:nvPr/>
        </p:nvSpPr>
        <p:spPr>
          <a:xfrm>
            <a:off x="3722030" y="387333"/>
            <a:ext cx="1607022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Systemic capillaries</a:t>
            </a:r>
            <a:endParaRPr lang="en-US" sz="1170" b="1" baseline="-25000" dirty="0"/>
          </a:p>
        </p:txBody>
      </p:sp>
      <p:sp>
        <p:nvSpPr>
          <p:cNvPr id="28" name="Rectangle 27"/>
          <p:cNvSpPr/>
          <p:nvPr/>
        </p:nvSpPr>
        <p:spPr>
          <a:xfrm>
            <a:off x="3985555" y="3289283"/>
            <a:ext cx="705683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Plasma</a:t>
            </a:r>
            <a:endParaRPr lang="en-US" sz="1170" b="1" baseline="-25000" dirty="0"/>
          </a:p>
        </p:txBody>
      </p:sp>
      <p:sp>
        <p:nvSpPr>
          <p:cNvPr id="29" name="Rectangle 28"/>
          <p:cNvSpPr/>
          <p:nvPr/>
        </p:nvSpPr>
        <p:spPr>
          <a:xfrm>
            <a:off x="4804705" y="3695683"/>
            <a:ext cx="1094140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Erythrocytes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595280" y="4794233"/>
            <a:ext cx="942694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Tissue cell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118780" y="5565758"/>
            <a:ext cx="813043" cy="4493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Capillary</a:t>
            </a:r>
          </a:p>
          <a:p>
            <a:pPr algn="l"/>
            <a:r>
              <a:rPr lang="en-US" sz="1170" b="1" dirty="0"/>
              <a:t>wall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655230" y="6089633"/>
            <a:ext cx="1250815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Interstitial ﬂuid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360417" y="3950649"/>
            <a:ext cx="736843" cy="272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Hb </a:t>
            </a:r>
            <a:r>
              <a:rPr lang="en-US" sz="1170" b="1" dirty="0">
                <a:sym typeface="Wingdings"/>
              </a:rPr>
              <a:t> </a:t>
            </a:r>
            <a:r>
              <a:rPr lang="en-US" sz="1170" b="1" dirty="0"/>
              <a:t>O</a:t>
            </a:r>
            <a:r>
              <a:rPr lang="en-US" sz="1170" b="1" baseline="-25000" dirty="0"/>
              <a:t>2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02406" y="1515735"/>
            <a:ext cx="1315060" cy="272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i="1" dirty="0"/>
              <a:t>P</a:t>
            </a:r>
            <a:r>
              <a:rPr lang="en-US" sz="1170" b="1" baseline="-25000" dirty="0"/>
              <a:t>O</a:t>
            </a:r>
            <a:r>
              <a:rPr lang="en-US" sz="900" b="1" baseline="-55000" dirty="0"/>
              <a:t>2</a:t>
            </a:r>
            <a:r>
              <a:rPr lang="en-US" sz="1170" b="1" baseline="-55000" dirty="0"/>
              <a:t> </a:t>
            </a:r>
            <a:r>
              <a:rPr lang="en-US" sz="1170" b="1" dirty="0"/>
              <a:t>= 40 mm Hg</a:t>
            </a:r>
            <a:r>
              <a:rPr lang="en-US" sz="1170" b="1" baseline="-55000" dirty="0"/>
              <a:t> </a:t>
            </a:r>
            <a:endParaRPr lang="en-US" sz="1170" b="1" baseline="-25000" dirty="0">
              <a:solidFill>
                <a:srgbClr val="00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589946" y="1512559"/>
            <a:ext cx="1398506" cy="272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i="1" dirty="0"/>
              <a:t>P</a:t>
            </a:r>
            <a:r>
              <a:rPr lang="en-US" sz="1170" b="1" baseline="-25000" dirty="0"/>
              <a:t>O</a:t>
            </a:r>
            <a:r>
              <a:rPr lang="en-US" sz="900" b="1" baseline="-55000" dirty="0"/>
              <a:t>2</a:t>
            </a:r>
            <a:r>
              <a:rPr lang="en-US" sz="1170" b="1" baseline="-55000" dirty="0"/>
              <a:t> </a:t>
            </a:r>
            <a:r>
              <a:rPr lang="en-US" sz="1170" b="1" dirty="0"/>
              <a:t>= 100 mm Hg</a:t>
            </a:r>
            <a:r>
              <a:rPr lang="en-US" sz="1170" b="1" baseline="-55000" dirty="0"/>
              <a:t> </a:t>
            </a:r>
            <a:endParaRPr lang="en-US" sz="1170" b="1" baseline="-25000" dirty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911431" y="2401499"/>
            <a:ext cx="1212286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b="1" i="1" dirty="0"/>
              <a:t>P</a:t>
            </a:r>
            <a:r>
              <a:rPr lang="en-US" b="1" baseline="-25000" dirty="0"/>
              <a:t>O</a:t>
            </a:r>
            <a:r>
              <a:rPr lang="en-US" sz="1000" b="1" baseline="-55000" dirty="0"/>
              <a:t>2</a:t>
            </a:r>
            <a:r>
              <a:rPr lang="en-US" b="1" dirty="0"/>
              <a:t> 40 mm Hg</a:t>
            </a:r>
            <a:r>
              <a:rPr lang="en-US" b="1" baseline="-55000" dirty="0"/>
              <a:t> </a:t>
            </a:r>
            <a:endParaRPr lang="en-US" b="1" baseline="-25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408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8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17.6b  Transport of oxygen by hemoglobin.</a:t>
            </a:r>
          </a:p>
        </p:txBody>
      </p:sp>
      <p:sp>
        <p:nvSpPr>
          <p:cNvPr id="36" name="Rectangle 66"/>
          <p:cNvSpPr>
            <a:spLocks noChangeArrowheads="1"/>
          </p:cNvSpPr>
          <p:nvPr/>
        </p:nvSpPr>
        <p:spPr bwMode="auto">
          <a:xfrm>
            <a:off x="8274050" y="91440"/>
            <a:ext cx="6746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3</a:t>
            </a:r>
          </a:p>
        </p:txBody>
      </p:sp>
      <p:pic>
        <p:nvPicPr>
          <p:cNvPr id="4" name="Picture 3" descr="figure_17_06b_unlabeled_Slide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6"/>
          <a:stretch/>
        </p:blipFill>
        <p:spPr>
          <a:xfrm>
            <a:off x="2218250" y="406180"/>
            <a:ext cx="4709160" cy="621846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 flipH="1">
            <a:off x="3865033" y="5713181"/>
            <a:ext cx="433010" cy="78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 flipV="1">
            <a:off x="3836610" y="6216947"/>
            <a:ext cx="409423" cy="363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4635651" y="3840990"/>
            <a:ext cx="203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5275943" y="3596514"/>
            <a:ext cx="0" cy="14816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8"/>
          <p:cNvSpPr/>
          <p:nvPr/>
        </p:nvSpPr>
        <p:spPr>
          <a:xfrm>
            <a:off x="3722030" y="387333"/>
            <a:ext cx="1607022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Systemic capillaries</a:t>
            </a:r>
            <a:endParaRPr lang="en-US" sz="1170" b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3985555" y="3289283"/>
            <a:ext cx="705683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Plasma</a:t>
            </a:r>
            <a:endParaRPr lang="en-US" sz="1170" b="1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804705" y="3695683"/>
            <a:ext cx="1094140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Erythrocytes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95280" y="4794233"/>
            <a:ext cx="942694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Tissue cell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18780" y="5565758"/>
            <a:ext cx="813043" cy="4493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Capillary</a:t>
            </a:r>
          </a:p>
          <a:p>
            <a:pPr algn="l"/>
            <a:r>
              <a:rPr lang="en-US" sz="1170" b="1" dirty="0"/>
              <a:t>wall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55230" y="6089633"/>
            <a:ext cx="1250815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Interstitial ﬂuid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68130" y="4171933"/>
            <a:ext cx="382962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Hb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93505" y="4622783"/>
            <a:ext cx="357003" cy="272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O</a:t>
            </a:r>
            <a:r>
              <a:rPr lang="en-US" sz="1170" b="1" baseline="-25000" dirty="0"/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60417" y="3950649"/>
            <a:ext cx="736843" cy="272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Hb </a:t>
            </a:r>
            <a:r>
              <a:rPr lang="en-US" sz="1170" b="1" dirty="0">
                <a:sym typeface="Wingdings"/>
              </a:rPr>
              <a:t> </a:t>
            </a:r>
            <a:r>
              <a:rPr lang="en-US" sz="1170" b="1" dirty="0"/>
              <a:t>O</a:t>
            </a:r>
            <a:r>
              <a:rPr lang="en-US" sz="1170" b="1" baseline="-25000" dirty="0"/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2406" y="1515735"/>
            <a:ext cx="1315060" cy="272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i="1" dirty="0"/>
              <a:t>P</a:t>
            </a:r>
            <a:r>
              <a:rPr lang="en-US" sz="1170" b="1" baseline="-25000" dirty="0"/>
              <a:t>O</a:t>
            </a:r>
            <a:r>
              <a:rPr lang="en-US" sz="900" b="1" baseline="-55000" dirty="0"/>
              <a:t>2</a:t>
            </a:r>
            <a:r>
              <a:rPr lang="en-US" sz="1170" b="1" baseline="-55000" dirty="0"/>
              <a:t> </a:t>
            </a:r>
            <a:r>
              <a:rPr lang="en-US" sz="1170" b="1" dirty="0"/>
              <a:t>= 40 mm Hg</a:t>
            </a:r>
            <a:r>
              <a:rPr lang="en-US" sz="1170" b="1" baseline="-55000" dirty="0"/>
              <a:t> </a:t>
            </a:r>
            <a:endParaRPr lang="en-US" sz="1170" b="1" baseline="-25000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89946" y="1512559"/>
            <a:ext cx="1398506" cy="272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i="1" dirty="0"/>
              <a:t>P</a:t>
            </a:r>
            <a:r>
              <a:rPr lang="en-US" sz="1170" b="1" baseline="-25000" dirty="0"/>
              <a:t>O</a:t>
            </a:r>
            <a:r>
              <a:rPr lang="en-US" sz="900" b="1" baseline="-55000" dirty="0"/>
              <a:t>2</a:t>
            </a:r>
            <a:r>
              <a:rPr lang="en-US" sz="1170" b="1" baseline="-55000" dirty="0"/>
              <a:t> </a:t>
            </a:r>
            <a:r>
              <a:rPr lang="en-US" sz="1170" b="1" dirty="0"/>
              <a:t>= 100 mm Hg</a:t>
            </a:r>
            <a:r>
              <a:rPr lang="en-US" sz="1170" b="1" baseline="-55000" dirty="0"/>
              <a:t> </a:t>
            </a:r>
            <a:endParaRPr lang="en-US" sz="1170" b="1" baseline="-25000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11431" y="2401499"/>
            <a:ext cx="1212286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b="1" i="1" dirty="0"/>
              <a:t>P</a:t>
            </a:r>
            <a:r>
              <a:rPr lang="en-US" b="1" baseline="-25000" dirty="0"/>
              <a:t>O</a:t>
            </a:r>
            <a:r>
              <a:rPr lang="en-US" sz="1000" b="1" baseline="-55000" dirty="0"/>
              <a:t>2</a:t>
            </a:r>
            <a:r>
              <a:rPr lang="en-US" b="1" dirty="0"/>
              <a:t> 40 mm Hg</a:t>
            </a:r>
            <a:r>
              <a:rPr lang="en-US" b="1" baseline="-55000" dirty="0"/>
              <a:t> </a:t>
            </a:r>
            <a:endParaRPr lang="en-US" b="1" baseline="-25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2396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8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17.6b  Transport of oxygen by hemoglobin.</a:t>
            </a:r>
          </a:p>
        </p:txBody>
      </p:sp>
      <p:sp>
        <p:nvSpPr>
          <p:cNvPr id="36" name="Rectangle 66"/>
          <p:cNvSpPr>
            <a:spLocks noChangeArrowheads="1"/>
          </p:cNvSpPr>
          <p:nvPr/>
        </p:nvSpPr>
        <p:spPr bwMode="auto">
          <a:xfrm>
            <a:off x="8274050" y="91440"/>
            <a:ext cx="6746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4</a:t>
            </a:r>
          </a:p>
        </p:txBody>
      </p:sp>
      <p:pic>
        <p:nvPicPr>
          <p:cNvPr id="37" name="Picture 36" descr="figure_17_06b_unlabeled_Slide0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1"/>
          <a:stretch/>
        </p:blipFill>
        <p:spPr>
          <a:xfrm>
            <a:off x="2218250" y="406179"/>
            <a:ext cx="4709160" cy="6212332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 bwMode="auto">
          <a:xfrm flipH="1">
            <a:off x="3865033" y="5713181"/>
            <a:ext cx="433010" cy="78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 flipH="1" flipV="1">
            <a:off x="3836610" y="6216947"/>
            <a:ext cx="409423" cy="363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Connector 39"/>
          <p:cNvCxnSpPr/>
          <p:nvPr/>
        </p:nvCxnSpPr>
        <p:spPr bwMode="auto">
          <a:xfrm>
            <a:off x="4635651" y="3840990"/>
            <a:ext cx="203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>
            <a:off x="5275943" y="3596514"/>
            <a:ext cx="0" cy="14816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2" name="Rectangle 41"/>
          <p:cNvSpPr/>
          <p:nvPr/>
        </p:nvSpPr>
        <p:spPr>
          <a:xfrm>
            <a:off x="3722030" y="387333"/>
            <a:ext cx="1607022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Systemic capillaries</a:t>
            </a:r>
            <a:endParaRPr lang="en-US" sz="1170" b="1" baseline="-25000" dirty="0"/>
          </a:p>
        </p:txBody>
      </p:sp>
      <p:sp>
        <p:nvSpPr>
          <p:cNvPr id="43" name="Rectangle 42"/>
          <p:cNvSpPr/>
          <p:nvPr/>
        </p:nvSpPr>
        <p:spPr>
          <a:xfrm>
            <a:off x="3985555" y="3289283"/>
            <a:ext cx="705683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Plasma</a:t>
            </a:r>
            <a:endParaRPr lang="en-US" sz="1170" b="1" baseline="-25000" dirty="0"/>
          </a:p>
        </p:txBody>
      </p:sp>
      <p:sp>
        <p:nvSpPr>
          <p:cNvPr id="44" name="Rectangle 43"/>
          <p:cNvSpPr/>
          <p:nvPr/>
        </p:nvSpPr>
        <p:spPr>
          <a:xfrm>
            <a:off x="4804705" y="3695683"/>
            <a:ext cx="1094140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Erythrocytes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595280" y="4794233"/>
            <a:ext cx="942694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Tissue cell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118780" y="5565758"/>
            <a:ext cx="813043" cy="4493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Capillary</a:t>
            </a:r>
          </a:p>
          <a:p>
            <a:pPr algn="l"/>
            <a:r>
              <a:rPr lang="en-US" sz="1170" b="1" dirty="0"/>
              <a:t>wall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655230" y="6089633"/>
            <a:ext cx="1250815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Interstitial ﬂuid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268130" y="4171933"/>
            <a:ext cx="382962" cy="270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Hb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93505" y="4622783"/>
            <a:ext cx="357003" cy="272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O</a:t>
            </a:r>
            <a:r>
              <a:rPr lang="en-US" sz="1170" b="1" baseline="-25000" dirty="0"/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360417" y="3950649"/>
            <a:ext cx="736843" cy="272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Hb </a:t>
            </a:r>
            <a:r>
              <a:rPr lang="en-US" sz="1170" b="1" dirty="0">
                <a:sym typeface="Wingdings"/>
              </a:rPr>
              <a:t> </a:t>
            </a:r>
            <a:r>
              <a:rPr lang="en-US" sz="1170" b="1" dirty="0"/>
              <a:t>O</a:t>
            </a:r>
            <a:r>
              <a:rPr lang="en-US" sz="1170" b="1" baseline="-25000" dirty="0"/>
              <a:t>2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202406" y="1515735"/>
            <a:ext cx="1315060" cy="272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i="1" dirty="0"/>
              <a:t>P</a:t>
            </a:r>
            <a:r>
              <a:rPr lang="en-US" sz="1170" b="1" baseline="-25000" dirty="0"/>
              <a:t>O</a:t>
            </a:r>
            <a:r>
              <a:rPr lang="en-US" sz="900" b="1" baseline="-55000" dirty="0"/>
              <a:t>2</a:t>
            </a:r>
            <a:r>
              <a:rPr lang="en-US" sz="1170" b="1" baseline="-55000" dirty="0"/>
              <a:t> </a:t>
            </a:r>
            <a:r>
              <a:rPr lang="en-US" sz="1170" b="1" dirty="0"/>
              <a:t>= 40 mm Hg</a:t>
            </a:r>
            <a:r>
              <a:rPr lang="en-US" sz="1170" b="1" baseline="-55000" dirty="0"/>
              <a:t> </a:t>
            </a:r>
            <a:endParaRPr lang="en-US" sz="1170" b="1" baseline="-25000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89946" y="1512559"/>
            <a:ext cx="1398506" cy="272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i="1" dirty="0"/>
              <a:t>P</a:t>
            </a:r>
            <a:r>
              <a:rPr lang="en-US" sz="1170" b="1" baseline="-25000" dirty="0"/>
              <a:t>O</a:t>
            </a:r>
            <a:r>
              <a:rPr lang="en-US" sz="900" b="1" baseline="-55000" dirty="0"/>
              <a:t>2</a:t>
            </a:r>
            <a:r>
              <a:rPr lang="en-US" sz="1170" b="1" baseline="-55000" dirty="0"/>
              <a:t> </a:t>
            </a:r>
            <a:r>
              <a:rPr lang="en-US" sz="1170" b="1" dirty="0"/>
              <a:t>= 100 mm Hg</a:t>
            </a:r>
            <a:r>
              <a:rPr lang="en-US" sz="1170" b="1" baseline="-55000" dirty="0"/>
              <a:t> </a:t>
            </a:r>
            <a:endParaRPr lang="en-US" sz="1170" b="1" baseline="-25000" dirty="0">
              <a:solidFill>
                <a:srgbClr val="00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385730" y="5229208"/>
            <a:ext cx="357003" cy="272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70" b="1" dirty="0"/>
              <a:t>O</a:t>
            </a:r>
            <a:r>
              <a:rPr lang="en-US" sz="1170" b="1" baseline="-25000" dirty="0"/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911431" y="2401499"/>
            <a:ext cx="1212286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b="1" i="1" dirty="0"/>
              <a:t>P</a:t>
            </a:r>
            <a:r>
              <a:rPr lang="en-US" b="1" baseline="-25000" dirty="0"/>
              <a:t>O</a:t>
            </a:r>
            <a:r>
              <a:rPr lang="en-US" sz="1000" b="1" baseline="-55000" dirty="0"/>
              <a:t>2</a:t>
            </a:r>
            <a:r>
              <a:rPr lang="en-US" b="1" dirty="0"/>
              <a:t> 40 mm Hg</a:t>
            </a:r>
            <a:r>
              <a:rPr lang="en-US" b="1" baseline="-55000" dirty="0"/>
              <a:t> </a:t>
            </a:r>
            <a:endParaRPr lang="en-US" b="1" baseline="-25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439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Oxygen Transport in the Blood</a:t>
            </a:r>
          </a:p>
        </p:txBody>
      </p:sp>
      <p:sp>
        <p:nvSpPr>
          <p:cNvPr id="9011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Saturation of hemoglobin</a:t>
            </a:r>
          </a:p>
          <a:p>
            <a:pPr lvl="1"/>
            <a:r>
              <a:rPr lang="en-US" dirty="0"/>
              <a:t>Hemoglobin can bind up to four oxygen molecules</a:t>
            </a:r>
          </a:p>
          <a:p>
            <a:pPr lvl="1"/>
            <a:r>
              <a:rPr lang="en-US" dirty="0"/>
              <a:t>Binding of oxygen to hemoglobin follows the law of mass action</a:t>
            </a:r>
          </a:p>
          <a:p>
            <a:pPr lvl="2"/>
            <a:r>
              <a:rPr lang="en-US" dirty="0"/>
              <a:t>More oxygen → </a:t>
            </a:r>
            <a:r>
              <a:rPr lang="en-US" dirty="0">
                <a:sym typeface="Wingdings" charset="0"/>
              </a:rPr>
              <a:t>more binds to hemoglobin</a:t>
            </a:r>
          </a:p>
          <a:p>
            <a:pPr lvl="2"/>
            <a:r>
              <a:rPr lang="en-US" dirty="0">
                <a:sym typeface="Wingdings" charset="0"/>
              </a:rPr>
              <a:t>Nonlinear relationship: positive </a:t>
            </a:r>
            <a:r>
              <a:rPr lang="en-US" dirty="0" err="1">
                <a:sym typeface="Wingdings" charset="0"/>
              </a:rPr>
              <a:t>cooperativity</a:t>
            </a:r>
            <a:endParaRPr lang="en-US" dirty="0">
              <a:sym typeface="Wingdings" charset="0"/>
            </a:endParaRPr>
          </a:p>
          <a:p>
            <a:pPr lvl="1"/>
            <a:r>
              <a:rPr lang="en-US" dirty="0"/>
              <a:t>Saturation of hemoglobin is a measure of how much oxygen is bound to hemoglobin </a:t>
            </a:r>
          </a:p>
          <a:p>
            <a:pPr lvl="2"/>
            <a:r>
              <a:rPr lang="en-US" dirty="0"/>
              <a:t>100% saturation → </a:t>
            </a:r>
            <a:r>
              <a:rPr lang="en-US" dirty="0">
                <a:sym typeface="Wingdings" charset="0"/>
              </a:rPr>
              <a:t>all four binding sites on hemoglobin have oxygen bound to them</a:t>
            </a:r>
          </a:p>
        </p:txBody>
      </p:sp>
    </p:spTree>
    <p:extLst>
      <p:ext uri="{BB962C8B-B14F-4D97-AF65-F5344CB8AC3E}">
        <p14:creationId xmlns:p14="http://schemas.microsoft.com/office/powerpoint/2010/main" val="2816263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Oxygen Transport in the Blood</a:t>
            </a:r>
          </a:p>
        </p:txBody>
      </p:sp>
      <p:sp>
        <p:nvSpPr>
          <p:cNvPr id="92162" name="Rectangle 8"/>
          <p:cNvSpPr>
            <a:spLocks noGrp="1" noChangeArrowheads="1"/>
          </p:cNvSpPr>
          <p:nvPr>
            <p:ph idx="1"/>
          </p:nvPr>
        </p:nvSpPr>
        <p:spPr>
          <a:xfrm>
            <a:off x="301625" y="1068388"/>
            <a:ext cx="8552089" cy="5256212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-carrying capacity of blood</a:t>
            </a:r>
          </a:p>
          <a:p>
            <a:pPr lvl="1"/>
            <a:r>
              <a:rPr lang="en-US" dirty="0">
                <a:sym typeface="Wingdings" charset="0"/>
              </a:rPr>
              <a:t>When 100% saturated, 1 g hemoglobin carries 1.34 mL 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endParaRPr lang="en-US" dirty="0">
              <a:sym typeface="Wingdings" charset="0"/>
            </a:endParaRPr>
          </a:p>
          <a:p>
            <a:pPr lvl="1"/>
            <a:r>
              <a:rPr lang="en-US" dirty="0">
                <a:sym typeface="Wingdings" charset="0"/>
              </a:rPr>
              <a:t>Normal blood hemoglobin levels</a:t>
            </a:r>
          </a:p>
          <a:p>
            <a:pPr lvl="2"/>
            <a:r>
              <a:rPr lang="en-US" dirty="0">
                <a:sym typeface="Wingdings" charset="0"/>
              </a:rPr>
              <a:t>2–17 g/</a:t>
            </a:r>
            <a:r>
              <a:rPr lang="en-US" dirty="0" err="1">
                <a:sym typeface="Wingdings" charset="0"/>
              </a:rPr>
              <a:t>dL</a:t>
            </a:r>
            <a:endParaRPr lang="en-US" dirty="0">
              <a:sym typeface="Wingdings" charset="0"/>
            </a:endParaRPr>
          </a:p>
          <a:p>
            <a:pPr lvl="1"/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>
                <a:sym typeface="Wingdings" charset="0"/>
              </a:rPr>
              <a:t>-carrying capacity of hemoglobin in blood</a:t>
            </a:r>
          </a:p>
          <a:p>
            <a:pPr lvl="2"/>
            <a:r>
              <a:rPr lang="en-US" dirty="0">
                <a:sym typeface="Wingdings" charset="0"/>
              </a:rPr>
              <a:t>200 mL 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>
                <a:sym typeface="Wingdings" charset="0"/>
              </a:rPr>
              <a:t>per 1 L blood</a:t>
            </a:r>
          </a:p>
          <a:p>
            <a:r>
              <a:rPr lang="en-US" dirty="0"/>
              <a:t>Arterial blood</a:t>
            </a:r>
          </a:p>
          <a:p>
            <a:pPr lvl="1"/>
            <a:r>
              <a:rPr lang="en-US" dirty="0"/>
              <a:t>Hemoglobin is 98.5% saturated</a:t>
            </a:r>
          </a:p>
          <a:p>
            <a:r>
              <a:rPr lang="en-US" dirty="0"/>
              <a:t>Venous blood</a:t>
            </a:r>
          </a:p>
          <a:p>
            <a:pPr lvl="1"/>
            <a:r>
              <a:rPr lang="en-US" dirty="0"/>
              <a:t>Hemoglobin is 75% saturated</a:t>
            </a:r>
          </a:p>
        </p:txBody>
      </p:sp>
    </p:spTree>
    <p:extLst>
      <p:ext uri="{BB962C8B-B14F-4D97-AF65-F5344CB8AC3E}">
        <p14:creationId xmlns:p14="http://schemas.microsoft.com/office/powerpoint/2010/main" val="3539286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1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17.7a  Saturation of hemoglobin.</a:t>
            </a:r>
          </a:p>
        </p:txBody>
      </p:sp>
      <p:pic>
        <p:nvPicPr>
          <p:cNvPr id="19" name="Picture 18" descr="figure_17_07a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5"/>
          <a:stretch/>
        </p:blipFill>
        <p:spPr>
          <a:xfrm>
            <a:off x="242843" y="693581"/>
            <a:ext cx="8601456" cy="5571744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1320946" y="1050070"/>
            <a:ext cx="568325" cy="882650"/>
          </a:xfrm>
          <a:custGeom>
            <a:avLst/>
            <a:gdLst>
              <a:gd name="connsiteX0" fmla="*/ 0 w 568325"/>
              <a:gd name="connsiteY0" fmla="*/ 882650 h 882650"/>
              <a:gd name="connsiteX1" fmla="*/ 146050 w 568325"/>
              <a:gd name="connsiteY1" fmla="*/ 0 h 882650"/>
              <a:gd name="connsiteX2" fmla="*/ 568325 w 568325"/>
              <a:gd name="connsiteY2" fmla="*/ 7175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8325" h="882650">
                <a:moveTo>
                  <a:pt x="0" y="882650"/>
                </a:moveTo>
                <a:lnTo>
                  <a:pt x="146050" y="0"/>
                </a:lnTo>
                <a:lnTo>
                  <a:pt x="568325" y="717550"/>
                </a:lnTo>
              </a:path>
            </a:pathLst>
          </a:custGeom>
          <a:ln w="2857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 flipV="1">
            <a:off x="3616471" y="907195"/>
            <a:ext cx="469900" cy="75882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 flipV="1">
            <a:off x="4521346" y="1612045"/>
            <a:ext cx="860425" cy="76517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>
          <a:xfrm>
            <a:off x="889778" y="647101"/>
            <a:ext cx="117246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100" b="1" dirty="0"/>
              <a:t>Oxygen</a:t>
            </a:r>
            <a:endParaRPr lang="en-US" sz="2100" b="1" baseline="-25000" dirty="0"/>
          </a:p>
        </p:txBody>
      </p:sp>
      <p:sp>
        <p:nvSpPr>
          <p:cNvPr id="24" name="Rectangle 23"/>
          <p:cNvSpPr/>
          <p:nvPr/>
        </p:nvSpPr>
        <p:spPr>
          <a:xfrm>
            <a:off x="4052078" y="650276"/>
            <a:ext cx="174053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100" b="1" dirty="0"/>
              <a:t>Hemoglobin</a:t>
            </a:r>
            <a:endParaRPr lang="en-US" sz="2100" b="1" baseline="-25000" dirty="0"/>
          </a:p>
        </p:txBody>
      </p:sp>
      <p:sp>
        <p:nvSpPr>
          <p:cNvPr id="25" name="Rectangle 24"/>
          <p:cNvSpPr/>
          <p:nvPr/>
        </p:nvSpPr>
        <p:spPr>
          <a:xfrm>
            <a:off x="5344303" y="1371001"/>
            <a:ext cx="174053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100" b="1" dirty="0"/>
              <a:t>Erythrocyte</a:t>
            </a:r>
            <a:endParaRPr lang="en-US" sz="2100" b="1" baseline="-25000" dirty="0"/>
          </a:p>
        </p:txBody>
      </p:sp>
      <p:sp>
        <p:nvSpPr>
          <p:cNvPr id="26" name="Rectangle 25"/>
          <p:cNvSpPr/>
          <p:nvPr/>
        </p:nvSpPr>
        <p:spPr>
          <a:xfrm>
            <a:off x="4801691" y="4217165"/>
            <a:ext cx="4137708" cy="11533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100" b="1" dirty="0"/>
              <a:t>Arterial blood</a:t>
            </a:r>
          </a:p>
          <a:p>
            <a:pPr algn="l">
              <a:lnSpc>
                <a:spcPct val="110000"/>
              </a:lnSpc>
            </a:pPr>
            <a:r>
              <a:rPr lang="en-US" sz="2100" b="1" i="1" dirty="0"/>
              <a:t>P</a:t>
            </a:r>
            <a:r>
              <a:rPr lang="en-US" sz="2100" b="1" baseline="-25000" dirty="0"/>
              <a:t>O</a:t>
            </a:r>
            <a:r>
              <a:rPr lang="en-US" sz="1700" b="1" baseline="-55000" dirty="0"/>
              <a:t>2</a:t>
            </a:r>
            <a:r>
              <a:rPr lang="en-US" sz="2100" b="1" baseline="-55000" dirty="0"/>
              <a:t> </a:t>
            </a:r>
            <a:r>
              <a:rPr lang="en-US" sz="2100" b="1" dirty="0"/>
              <a:t>= 100 mm Hg</a:t>
            </a:r>
          </a:p>
          <a:p>
            <a:pPr algn="l">
              <a:lnSpc>
                <a:spcPct val="110000"/>
              </a:lnSpc>
            </a:pPr>
            <a:r>
              <a:rPr lang="en-US" sz="2100" b="1" dirty="0"/>
              <a:t>Hemoglobin = 98.5% saturated</a:t>
            </a:r>
            <a:endParaRPr lang="en-US" sz="21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244874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17.7b  Saturation of hemoglobin.</a:t>
            </a:r>
          </a:p>
        </p:txBody>
      </p:sp>
      <p:pic>
        <p:nvPicPr>
          <p:cNvPr id="13" name="Picture 12" descr="figure_17_07b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2"/>
          <a:stretch/>
        </p:blipFill>
        <p:spPr>
          <a:xfrm>
            <a:off x="247532" y="856996"/>
            <a:ext cx="8601456" cy="51440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936790" y="3928736"/>
            <a:ext cx="4004411" cy="1178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150" b="1" dirty="0"/>
              <a:t>Mixed venous blood</a:t>
            </a:r>
          </a:p>
          <a:p>
            <a:pPr algn="l">
              <a:lnSpc>
                <a:spcPct val="110000"/>
              </a:lnSpc>
            </a:pPr>
            <a:r>
              <a:rPr lang="en-US" sz="2150" b="1" i="1" dirty="0"/>
              <a:t>P</a:t>
            </a:r>
            <a:r>
              <a:rPr lang="en-US" sz="2150" b="1" baseline="-25000" dirty="0"/>
              <a:t>O</a:t>
            </a:r>
            <a:r>
              <a:rPr lang="en-US" sz="1700" b="1" baseline="-55000" dirty="0"/>
              <a:t>2</a:t>
            </a:r>
            <a:r>
              <a:rPr lang="en-US" sz="2150" b="1" baseline="-55000" dirty="0"/>
              <a:t> </a:t>
            </a:r>
            <a:r>
              <a:rPr lang="en-US" sz="2150" b="1" dirty="0"/>
              <a:t>= 40 mm Hg</a:t>
            </a:r>
          </a:p>
          <a:p>
            <a:pPr algn="l">
              <a:lnSpc>
                <a:spcPct val="110000"/>
              </a:lnSpc>
            </a:pPr>
            <a:r>
              <a:rPr lang="en-US" sz="2150" b="1" dirty="0"/>
              <a:t>Hemoglobin = 75% saturated</a:t>
            </a:r>
            <a:endParaRPr lang="en-US" sz="2150" b="1" baseline="-25000" dirty="0"/>
          </a:p>
        </p:txBody>
      </p:sp>
    </p:spTree>
    <p:extLst>
      <p:ext uri="{BB962C8B-B14F-4D97-AF65-F5344CB8AC3E}">
        <p14:creationId xmlns:p14="http://schemas.microsoft.com/office/powerpoint/2010/main" val="318887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0" name="Rectangle 38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17.2  The respiratory membrane.</a:t>
            </a:r>
          </a:p>
        </p:txBody>
      </p:sp>
      <p:pic>
        <p:nvPicPr>
          <p:cNvPr id="31" name="Picture 30" descr="figure_17_02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2026589" y="415169"/>
            <a:ext cx="4677055" cy="6227224"/>
          </a:xfrm>
          <a:prstGeom prst="rect">
            <a:avLst/>
          </a:prstGeom>
        </p:spPr>
      </p:pic>
      <p:sp>
        <p:nvSpPr>
          <p:cNvPr id="32" name="Freeform 31"/>
          <p:cNvSpPr/>
          <p:nvPr/>
        </p:nvSpPr>
        <p:spPr>
          <a:xfrm>
            <a:off x="3357033" y="2631314"/>
            <a:ext cx="563034" cy="169333"/>
          </a:xfrm>
          <a:custGeom>
            <a:avLst/>
            <a:gdLst>
              <a:gd name="connsiteX0" fmla="*/ 440267 w 563034"/>
              <a:gd name="connsiteY0" fmla="*/ 0 h 169333"/>
              <a:gd name="connsiteX1" fmla="*/ 0 w 563034"/>
              <a:gd name="connsiteY1" fmla="*/ 169333 h 169333"/>
              <a:gd name="connsiteX2" fmla="*/ 563034 w 563034"/>
              <a:gd name="connsiteY2" fmla="*/ 169333 h 16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034" h="169333">
                <a:moveTo>
                  <a:pt x="440267" y="0"/>
                </a:moveTo>
                <a:lnTo>
                  <a:pt x="0" y="169333"/>
                </a:lnTo>
                <a:lnTo>
                  <a:pt x="563034" y="169333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5334000" y="3393314"/>
            <a:ext cx="444500" cy="105834"/>
          </a:xfrm>
          <a:custGeom>
            <a:avLst/>
            <a:gdLst>
              <a:gd name="connsiteX0" fmla="*/ 444500 w 444500"/>
              <a:gd name="connsiteY0" fmla="*/ 101600 h 105834"/>
              <a:gd name="connsiteX1" fmla="*/ 444500 w 444500"/>
              <a:gd name="connsiteY1" fmla="*/ 4234 h 105834"/>
              <a:gd name="connsiteX2" fmla="*/ 0 w 444500"/>
              <a:gd name="connsiteY2" fmla="*/ 0 h 105834"/>
              <a:gd name="connsiteX3" fmla="*/ 4233 w 444500"/>
              <a:gd name="connsiteY3" fmla="*/ 105834 h 10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" h="105834">
                <a:moveTo>
                  <a:pt x="444500" y="101600"/>
                </a:moveTo>
                <a:lnTo>
                  <a:pt x="444500" y="4234"/>
                </a:lnTo>
                <a:lnTo>
                  <a:pt x="0" y="0"/>
                </a:lnTo>
                <a:lnTo>
                  <a:pt x="4233" y="105834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 flipV="1">
            <a:off x="5554133" y="3283248"/>
            <a:ext cx="0" cy="1143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Freeform 34"/>
          <p:cNvSpPr/>
          <p:nvPr/>
        </p:nvSpPr>
        <p:spPr>
          <a:xfrm>
            <a:off x="3335867" y="4392381"/>
            <a:ext cx="1159933" cy="584200"/>
          </a:xfrm>
          <a:custGeom>
            <a:avLst/>
            <a:gdLst>
              <a:gd name="connsiteX0" fmla="*/ 1159933 w 1159933"/>
              <a:gd name="connsiteY0" fmla="*/ 584200 h 584200"/>
              <a:gd name="connsiteX1" fmla="*/ 0 w 1159933"/>
              <a:gd name="connsiteY1" fmla="*/ 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9933" h="584200">
                <a:moveTo>
                  <a:pt x="1159933" y="584200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2709333" y="5048548"/>
            <a:ext cx="1062567" cy="554566"/>
          </a:xfrm>
          <a:custGeom>
            <a:avLst/>
            <a:gdLst>
              <a:gd name="connsiteX0" fmla="*/ 1062567 w 1062567"/>
              <a:gd name="connsiteY0" fmla="*/ 554566 h 554566"/>
              <a:gd name="connsiteX1" fmla="*/ 0 w 1062567"/>
              <a:gd name="connsiteY1" fmla="*/ 0 h 55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2567" h="554566">
                <a:moveTo>
                  <a:pt x="1062567" y="554566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2747433" y="5666614"/>
            <a:ext cx="994834" cy="4234"/>
          </a:xfrm>
          <a:custGeom>
            <a:avLst/>
            <a:gdLst>
              <a:gd name="connsiteX0" fmla="*/ 994834 w 994834"/>
              <a:gd name="connsiteY0" fmla="*/ 4234 h 4234"/>
              <a:gd name="connsiteX1" fmla="*/ 0 w 994834"/>
              <a:gd name="connsiteY1" fmla="*/ 0 h 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4834" h="4234">
                <a:moveTo>
                  <a:pt x="994834" y="4234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2891367" y="5759748"/>
            <a:ext cx="876300" cy="469900"/>
          </a:xfrm>
          <a:custGeom>
            <a:avLst/>
            <a:gdLst>
              <a:gd name="connsiteX0" fmla="*/ 876300 w 876300"/>
              <a:gd name="connsiteY0" fmla="*/ 0 h 469900"/>
              <a:gd name="connsiteX1" fmla="*/ 0 w 876300"/>
              <a:gd name="connsiteY1" fmla="*/ 4699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6300" h="469900">
                <a:moveTo>
                  <a:pt x="876300" y="0"/>
                </a:moveTo>
                <a:lnTo>
                  <a:pt x="0" y="46990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5338233" y="5776681"/>
            <a:ext cx="673100" cy="630767"/>
          </a:xfrm>
          <a:custGeom>
            <a:avLst/>
            <a:gdLst>
              <a:gd name="connsiteX0" fmla="*/ 0 w 673100"/>
              <a:gd name="connsiteY0" fmla="*/ 0 h 630767"/>
              <a:gd name="connsiteX1" fmla="*/ 673100 w 673100"/>
              <a:gd name="connsiteY1" fmla="*/ 630767 h 63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3100" h="630767">
                <a:moveTo>
                  <a:pt x="0" y="0"/>
                </a:moveTo>
                <a:lnTo>
                  <a:pt x="673100" y="630767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796482" y="2655993"/>
            <a:ext cx="6600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i-FI" sz="1080" b="1" dirty="0"/>
              <a:t>Alveoli</a:t>
            </a:r>
            <a:endParaRPr lang="en-US" sz="1080" b="1" baseline="-25000" dirty="0"/>
          </a:p>
        </p:txBody>
      </p:sp>
      <p:sp>
        <p:nvSpPr>
          <p:cNvPr id="41" name="Rectangle 40"/>
          <p:cNvSpPr/>
          <p:nvPr/>
        </p:nvSpPr>
        <p:spPr>
          <a:xfrm>
            <a:off x="5133280" y="2909990"/>
            <a:ext cx="9686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i-FI" sz="1080" b="1" dirty="0"/>
              <a:t>Respiratory</a:t>
            </a:r>
          </a:p>
          <a:p>
            <a:pPr algn="l"/>
            <a:r>
              <a:rPr lang="fi-FI" sz="1080" b="1" dirty="0"/>
              <a:t>membrane</a:t>
            </a:r>
            <a:endParaRPr lang="en-US" sz="1080" b="1" baseline="-25000" dirty="0"/>
          </a:p>
        </p:txBody>
      </p:sp>
      <p:sp>
        <p:nvSpPr>
          <p:cNvPr id="42" name="Rectangle 41"/>
          <p:cNvSpPr/>
          <p:nvPr/>
        </p:nvSpPr>
        <p:spPr>
          <a:xfrm>
            <a:off x="3609272" y="3566160"/>
            <a:ext cx="800219" cy="424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i-FI" sz="1080" b="1" dirty="0"/>
              <a:t>Alveolar</a:t>
            </a:r>
          </a:p>
          <a:p>
            <a:pPr algn="l"/>
            <a:r>
              <a:rPr lang="fi-FI" sz="1080" b="1" dirty="0"/>
              <a:t>air space</a:t>
            </a:r>
            <a:endParaRPr lang="en-US" sz="1080" b="1" baseline="-25000" dirty="0"/>
          </a:p>
        </p:txBody>
      </p:sp>
      <p:sp>
        <p:nvSpPr>
          <p:cNvPr id="43" name="Rectangle 42"/>
          <p:cNvSpPr/>
          <p:nvPr/>
        </p:nvSpPr>
        <p:spPr>
          <a:xfrm>
            <a:off x="2000597" y="4256192"/>
            <a:ext cx="140613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i-FI" sz="1080" b="1" dirty="0"/>
              <a:t>Type I alveolar cell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00593" y="4903894"/>
            <a:ext cx="902811" cy="5909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i-FI" sz="1080" b="1" dirty="0"/>
              <a:t>Alveolar</a:t>
            </a:r>
          </a:p>
          <a:p>
            <a:pPr algn="l"/>
            <a:r>
              <a:rPr lang="fi-FI" sz="1080" b="1" dirty="0"/>
              <a:t>basement</a:t>
            </a:r>
          </a:p>
          <a:p>
            <a:pPr algn="l"/>
            <a:r>
              <a:rPr lang="fi-FI" sz="1080" b="1" dirty="0"/>
              <a:t>membrane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00586" y="5517731"/>
            <a:ext cx="902811" cy="5909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i-FI" sz="1080" b="1" dirty="0"/>
              <a:t>Capillary</a:t>
            </a:r>
          </a:p>
          <a:p>
            <a:pPr algn="l"/>
            <a:r>
              <a:rPr lang="fi-FI" sz="1080" b="1" dirty="0"/>
              <a:t>basement</a:t>
            </a:r>
          </a:p>
          <a:p>
            <a:pPr algn="l"/>
            <a:r>
              <a:rPr lang="fi-FI" sz="1080" b="1" dirty="0"/>
              <a:t>membrane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000580" y="6080765"/>
            <a:ext cx="1046904" cy="5909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i-FI" sz="1080" b="1" dirty="0"/>
              <a:t>Endothelial</a:t>
            </a:r>
          </a:p>
          <a:p>
            <a:pPr algn="l"/>
            <a:r>
              <a:rPr lang="fi-FI" sz="1080" b="1" dirty="0"/>
              <a:t>cell in</a:t>
            </a:r>
          </a:p>
          <a:p>
            <a:pPr algn="l"/>
            <a:r>
              <a:rPr lang="fi-FI" sz="1080" b="1" dirty="0"/>
              <a:t>capillary wall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632273" y="3662991"/>
            <a:ext cx="1090389" cy="424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i-FI" sz="1080" dirty="0">
                <a:solidFill>
                  <a:schemeClr val="bg1"/>
                </a:solidFill>
                <a:latin typeface="Arial Black"/>
                <a:cs typeface="Arial Black"/>
              </a:rPr>
              <a:t>Oxygenated</a:t>
            </a:r>
          </a:p>
          <a:p>
            <a:pPr algn="l"/>
            <a:r>
              <a:rPr lang="fi-FI" sz="1080" dirty="0">
                <a:solidFill>
                  <a:schemeClr val="bg1"/>
                </a:solidFill>
                <a:latin typeface="Arial Black"/>
                <a:cs typeface="Arial Black"/>
              </a:rPr>
              <a:t>blood</a:t>
            </a:r>
            <a:endParaRPr lang="en-US" sz="1080" baseline="-25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41556" y="5830997"/>
            <a:ext cx="1262634" cy="424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i-FI" sz="1080" dirty="0">
                <a:solidFill>
                  <a:schemeClr val="bg1"/>
                </a:solidFill>
                <a:latin typeface="Arial Black"/>
                <a:cs typeface="Arial Black"/>
              </a:rPr>
              <a:t>Deoxygenated</a:t>
            </a:r>
          </a:p>
          <a:p>
            <a:pPr algn="l"/>
            <a:r>
              <a:rPr lang="fi-FI" sz="1080" dirty="0">
                <a:solidFill>
                  <a:schemeClr val="bg1"/>
                </a:solidFill>
                <a:latin typeface="Arial Black"/>
                <a:cs typeface="Arial Black"/>
              </a:rPr>
              <a:t>blood</a:t>
            </a:r>
            <a:endParaRPr lang="en-US" sz="1080" baseline="-25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41854" y="6283961"/>
            <a:ext cx="774571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i-FI" sz="1080" b="1" dirty="0"/>
              <a:t>Capillary</a:t>
            </a:r>
            <a:endParaRPr lang="en-US" sz="1080" b="1" baseline="-25000" dirty="0"/>
          </a:p>
        </p:txBody>
      </p:sp>
      <p:sp>
        <p:nvSpPr>
          <p:cNvPr id="50" name="Rectangle 49"/>
          <p:cNvSpPr/>
          <p:nvPr/>
        </p:nvSpPr>
        <p:spPr>
          <a:xfrm>
            <a:off x="4410862" y="4079583"/>
            <a:ext cx="44376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i-FI" sz="1080" b="1" dirty="0"/>
              <a:t>CO</a:t>
            </a:r>
            <a:r>
              <a:rPr lang="fi-FI" sz="1080" b="1" baseline="-25000" dirty="0"/>
              <a:t>2</a:t>
            </a:r>
            <a:endParaRPr lang="en-US" sz="1080" b="1" baseline="-25000" dirty="0"/>
          </a:p>
        </p:txBody>
      </p:sp>
      <p:sp>
        <p:nvSpPr>
          <p:cNvPr id="51" name="Rectangle 50"/>
          <p:cNvSpPr/>
          <p:nvPr/>
        </p:nvSpPr>
        <p:spPr>
          <a:xfrm>
            <a:off x="4194703" y="4448886"/>
            <a:ext cx="34374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i-FI" sz="1080" b="1" dirty="0"/>
              <a:t>O</a:t>
            </a:r>
            <a:r>
              <a:rPr lang="fi-FI" sz="1080" b="1" baseline="-25000" dirty="0"/>
              <a:t>2</a:t>
            </a:r>
            <a:endParaRPr lang="en-US" sz="1080" b="1" baseline="-25000" dirty="0"/>
          </a:p>
        </p:txBody>
      </p:sp>
    </p:spTree>
    <p:extLst>
      <p:ext uri="{BB962C8B-B14F-4D97-AF65-F5344CB8AC3E}">
        <p14:creationId xmlns:p14="http://schemas.microsoft.com/office/powerpoint/2010/main" val="24027033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figure_17_08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4"/>
          <a:stretch/>
        </p:blipFill>
        <p:spPr>
          <a:xfrm>
            <a:off x="509728" y="354965"/>
            <a:ext cx="8124545" cy="6220639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6527800" y="1314751"/>
            <a:ext cx="194733" cy="1143000"/>
          </a:xfrm>
          <a:custGeom>
            <a:avLst/>
            <a:gdLst>
              <a:gd name="connsiteX0" fmla="*/ 4233 w 194733"/>
              <a:gd name="connsiteY0" fmla="*/ 0 h 1143000"/>
              <a:gd name="connsiteX1" fmla="*/ 190500 w 194733"/>
              <a:gd name="connsiteY1" fmla="*/ 0 h 1143000"/>
              <a:gd name="connsiteX2" fmla="*/ 194733 w 194733"/>
              <a:gd name="connsiteY2" fmla="*/ 1143000 h 1143000"/>
              <a:gd name="connsiteX3" fmla="*/ 0 w 194733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733" h="1143000">
                <a:moveTo>
                  <a:pt x="4233" y="0"/>
                </a:moveTo>
                <a:lnTo>
                  <a:pt x="190500" y="0"/>
                </a:lnTo>
                <a:lnTo>
                  <a:pt x="194733" y="1143000"/>
                </a:lnTo>
                <a:lnTo>
                  <a:pt x="0" y="114300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6718300" y="1877784"/>
            <a:ext cx="19473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Rectangle 18"/>
          <p:cNvSpPr/>
          <p:nvPr/>
        </p:nvSpPr>
        <p:spPr>
          <a:xfrm>
            <a:off x="2661805" y="292936"/>
            <a:ext cx="13110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dirty="0"/>
              <a:t>Systemic</a:t>
            </a:r>
          </a:p>
          <a:p>
            <a:pPr algn="l"/>
            <a:r>
              <a:rPr lang="en-US" sz="2000" b="1" dirty="0"/>
              <a:t>veins</a:t>
            </a:r>
            <a:endParaRPr lang="en-US" sz="2000" b="1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5344045" y="292936"/>
            <a:ext cx="13110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dirty="0"/>
              <a:t>Systemic</a:t>
            </a:r>
          </a:p>
          <a:p>
            <a:pPr algn="l"/>
            <a:r>
              <a:rPr lang="en-US" sz="2000" b="1" dirty="0"/>
              <a:t>arteries</a:t>
            </a:r>
            <a:endParaRPr lang="en-US" sz="2000" b="1" baseline="-25000" dirty="0"/>
          </a:p>
        </p:txBody>
      </p:sp>
      <p:sp>
        <p:nvSpPr>
          <p:cNvPr id="21" name="Rectangle 20"/>
          <p:cNvSpPr/>
          <p:nvPr/>
        </p:nvSpPr>
        <p:spPr>
          <a:xfrm>
            <a:off x="6888365" y="1207336"/>
            <a:ext cx="185229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dirty="0"/>
              <a:t>Percent of O</a:t>
            </a:r>
            <a:r>
              <a:rPr lang="en-US" sz="1600" b="1" baseline="-25000" dirty="0"/>
              <a:t>2</a:t>
            </a:r>
          </a:p>
          <a:p>
            <a:pPr algn="l"/>
            <a:r>
              <a:rPr lang="en-US" sz="2000" b="1" dirty="0"/>
              <a:t>unloaded by</a:t>
            </a:r>
          </a:p>
          <a:p>
            <a:pPr algn="l"/>
            <a:r>
              <a:rPr lang="en-US" sz="2000" b="1" dirty="0"/>
              <a:t>hemoglobin</a:t>
            </a:r>
          </a:p>
          <a:p>
            <a:pPr algn="l"/>
            <a:r>
              <a:rPr lang="en-US" sz="2000" b="1" dirty="0"/>
              <a:t>to tissues</a:t>
            </a:r>
            <a:endParaRPr lang="en-US" sz="2000" b="1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843165" y="1105736"/>
            <a:ext cx="6125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/>
              <a:t>100</a:t>
            </a:r>
            <a:endParaRPr lang="en-US" sz="2000" b="1" baseline="-25000" dirty="0"/>
          </a:p>
        </p:txBody>
      </p:sp>
      <p:sp>
        <p:nvSpPr>
          <p:cNvPr id="23" name="Rectangle 22"/>
          <p:cNvSpPr/>
          <p:nvPr/>
        </p:nvSpPr>
        <p:spPr>
          <a:xfrm>
            <a:off x="985808" y="1999816"/>
            <a:ext cx="469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/>
              <a:t>80</a:t>
            </a:r>
            <a:endParaRPr lang="en-US" sz="2000" b="1" baseline="-25000" dirty="0"/>
          </a:p>
        </p:txBody>
      </p:sp>
      <p:sp>
        <p:nvSpPr>
          <p:cNvPr id="24" name="Rectangle 23"/>
          <p:cNvSpPr/>
          <p:nvPr/>
        </p:nvSpPr>
        <p:spPr>
          <a:xfrm>
            <a:off x="985808" y="2904056"/>
            <a:ext cx="469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/>
              <a:t>60</a:t>
            </a:r>
            <a:endParaRPr lang="en-US" sz="2000" b="1" baseline="-25000" dirty="0"/>
          </a:p>
        </p:txBody>
      </p:sp>
      <p:sp>
        <p:nvSpPr>
          <p:cNvPr id="25" name="Rectangle 24"/>
          <p:cNvSpPr/>
          <p:nvPr/>
        </p:nvSpPr>
        <p:spPr>
          <a:xfrm>
            <a:off x="985808" y="3767656"/>
            <a:ext cx="469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/>
              <a:t>40</a:t>
            </a:r>
            <a:endParaRPr lang="en-US" sz="2000" b="1" baseline="-25000" dirty="0"/>
          </a:p>
        </p:txBody>
      </p:sp>
      <p:sp>
        <p:nvSpPr>
          <p:cNvPr id="26" name="Rectangle 25"/>
          <p:cNvSpPr/>
          <p:nvPr/>
        </p:nvSpPr>
        <p:spPr>
          <a:xfrm>
            <a:off x="985808" y="4671896"/>
            <a:ext cx="469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/>
              <a:t>20</a:t>
            </a:r>
            <a:endParaRPr lang="en-US" sz="2000" b="1" baseline="-25000" dirty="0"/>
          </a:p>
        </p:txBody>
      </p:sp>
      <p:sp>
        <p:nvSpPr>
          <p:cNvPr id="27" name="Rectangle 26"/>
          <p:cNvSpPr/>
          <p:nvPr/>
        </p:nvSpPr>
        <p:spPr>
          <a:xfrm>
            <a:off x="1280850" y="5779336"/>
            <a:ext cx="327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/>
              <a:t>0</a:t>
            </a:r>
            <a:endParaRPr lang="en-US" sz="2000" b="1" baseline="-25000" dirty="0"/>
          </a:p>
        </p:txBody>
      </p:sp>
      <p:sp>
        <p:nvSpPr>
          <p:cNvPr id="28" name="Rectangle 27"/>
          <p:cNvSpPr/>
          <p:nvPr/>
        </p:nvSpPr>
        <p:spPr>
          <a:xfrm>
            <a:off x="2133888" y="5779336"/>
            <a:ext cx="469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/>
              <a:t>20</a:t>
            </a:r>
            <a:endParaRPr lang="en-US" sz="2000" b="1" baseline="-25000" dirty="0"/>
          </a:p>
        </p:txBody>
      </p:sp>
      <p:sp>
        <p:nvSpPr>
          <p:cNvPr id="29" name="Rectangle 28"/>
          <p:cNvSpPr/>
          <p:nvPr/>
        </p:nvSpPr>
        <p:spPr>
          <a:xfrm>
            <a:off x="3017808" y="5779336"/>
            <a:ext cx="469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/>
              <a:t>40</a:t>
            </a:r>
            <a:endParaRPr lang="en-US" sz="2000" b="1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3922048" y="5779336"/>
            <a:ext cx="469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/>
              <a:t>60</a:t>
            </a:r>
            <a:endParaRPr lang="en-US" sz="2000" b="1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26288" y="5779336"/>
            <a:ext cx="469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/>
              <a:t>80</a:t>
            </a:r>
            <a:endParaRPr lang="en-US" sz="2000" b="1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5659005" y="5779336"/>
            <a:ext cx="6125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/>
              <a:t>100</a:t>
            </a:r>
            <a:endParaRPr lang="en-US" sz="2000" b="1" baseline="-25000" dirty="0"/>
          </a:p>
        </p:txBody>
      </p:sp>
      <p:sp>
        <p:nvSpPr>
          <p:cNvPr id="33" name="Rectangle 32"/>
          <p:cNvSpPr/>
          <p:nvPr/>
        </p:nvSpPr>
        <p:spPr>
          <a:xfrm rot="16200000">
            <a:off x="-1960994" y="3117416"/>
            <a:ext cx="52436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970" b="1" dirty="0"/>
              <a:t>Percent oxygen saturation of hemoglobin</a:t>
            </a:r>
            <a:endParaRPr lang="en-US" sz="1970" b="1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3075936" y="6161308"/>
            <a:ext cx="1709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dirty="0"/>
              <a:t>P</a:t>
            </a:r>
            <a:r>
              <a:rPr lang="en-US" sz="2000" b="1" baseline="-25000" dirty="0"/>
              <a:t>O</a:t>
            </a:r>
            <a:r>
              <a:rPr lang="en-US" sz="1600" b="1" baseline="-55000" dirty="0"/>
              <a:t>2</a:t>
            </a:r>
            <a:r>
              <a:rPr lang="en-US" sz="2000" b="1" baseline="-55000" dirty="0"/>
              <a:t> </a:t>
            </a:r>
            <a:r>
              <a:rPr lang="en-US" sz="2000" b="1" dirty="0"/>
              <a:t>(mm Hg)</a:t>
            </a:r>
            <a:endParaRPr lang="en-US" sz="2000" b="1" baseline="-25000" dirty="0"/>
          </a:p>
        </p:txBody>
      </p:sp>
      <p:sp>
        <p:nvSpPr>
          <p:cNvPr id="98311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17.8  Hemoglobin-oxygen dissociation curve.</a:t>
            </a:r>
          </a:p>
        </p:txBody>
      </p:sp>
    </p:spTree>
    <p:extLst>
      <p:ext uri="{BB962C8B-B14F-4D97-AF65-F5344CB8AC3E}">
        <p14:creationId xmlns:p14="http://schemas.microsoft.com/office/powerpoint/2010/main" val="35009468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Oxygen Transport in the Blood</a:t>
            </a:r>
          </a:p>
        </p:txBody>
      </p:sp>
      <p:sp>
        <p:nvSpPr>
          <p:cNvPr id="10035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Effects of O</a:t>
            </a:r>
            <a:r>
              <a:rPr lang="en-US" baseline="-25000" dirty="0"/>
              <a:t>2</a:t>
            </a:r>
            <a:r>
              <a:rPr lang="en-US" dirty="0"/>
              <a:t> affinity changes on Hb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dissociation curve</a:t>
            </a:r>
          </a:p>
          <a:p>
            <a:pPr lvl="1"/>
            <a:r>
              <a:rPr lang="en-US" dirty="0"/>
              <a:t>Shift right</a:t>
            </a:r>
          </a:p>
          <a:p>
            <a:pPr lvl="2"/>
            <a:r>
              <a:rPr lang="en-US" dirty="0"/>
              <a:t>Less loading of O</a:t>
            </a:r>
            <a:r>
              <a:rPr lang="en-US" baseline="-25000" dirty="0"/>
              <a:t>2</a:t>
            </a:r>
            <a:r>
              <a:rPr lang="en-US" dirty="0"/>
              <a:t> and less unloading</a:t>
            </a:r>
          </a:p>
          <a:p>
            <a:pPr lvl="1"/>
            <a:r>
              <a:rPr lang="en-US" dirty="0"/>
              <a:t>Shift left</a:t>
            </a:r>
          </a:p>
          <a:p>
            <a:pPr lvl="2"/>
            <a:r>
              <a:rPr lang="en-US" dirty="0"/>
              <a:t>More loading of O</a:t>
            </a:r>
            <a:r>
              <a:rPr lang="en-US" baseline="-25000" dirty="0"/>
              <a:t>2</a:t>
            </a:r>
            <a:r>
              <a:rPr lang="en-US" dirty="0"/>
              <a:t> and less unloading</a:t>
            </a:r>
          </a:p>
        </p:txBody>
      </p:sp>
    </p:spTree>
    <p:extLst>
      <p:ext uri="{BB962C8B-B14F-4D97-AF65-F5344CB8AC3E}">
        <p14:creationId xmlns:p14="http://schemas.microsoft.com/office/powerpoint/2010/main" val="3255895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figure_17_09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4"/>
          <a:stretch/>
        </p:blipFill>
        <p:spPr>
          <a:xfrm>
            <a:off x="927427" y="382178"/>
            <a:ext cx="7289146" cy="62206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 bwMode="auto">
          <a:xfrm flipV="1">
            <a:off x="4905375" y="1875364"/>
            <a:ext cx="885825" cy="317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6399742" y="592664"/>
            <a:ext cx="263525" cy="71014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 flipV="1">
            <a:off x="4108450" y="999178"/>
            <a:ext cx="3175" cy="78634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Rectangle 20"/>
          <p:cNvSpPr/>
          <p:nvPr/>
        </p:nvSpPr>
        <p:spPr>
          <a:xfrm>
            <a:off x="1259187" y="1082149"/>
            <a:ext cx="623291" cy="4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50" b="1" dirty="0"/>
              <a:t>100</a:t>
            </a:r>
            <a:endParaRPr lang="en-US" sz="2050" b="1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1405396" y="1976229"/>
            <a:ext cx="477082" cy="4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50" b="1" dirty="0"/>
              <a:t>80</a:t>
            </a:r>
            <a:endParaRPr lang="en-US" sz="2050" b="1" baseline="-25000" dirty="0"/>
          </a:p>
        </p:txBody>
      </p:sp>
      <p:sp>
        <p:nvSpPr>
          <p:cNvPr id="23" name="Rectangle 22"/>
          <p:cNvSpPr/>
          <p:nvPr/>
        </p:nvSpPr>
        <p:spPr>
          <a:xfrm>
            <a:off x="1405396" y="2880469"/>
            <a:ext cx="477082" cy="4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50" b="1" dirty="0"/>
              <a:t>60</a:t>
            </a:r>
            <a:endParaRPr lang="en-US" sz="2050" b="1" baseline="-25000" dirty="0"/>
          </a:p>
        </p:txBody>
      </p:sp>
      <p:sp>
        <p:nvSpPr>
          <p:cNvPr id="24" name="Rectangle 23"/>
          <p:cNvSpPr/>
          <p:nvPr/>
        </p:nvSpPr>
        <p:spPr>
          <a:xfrm>
            <a:off x="1405396" y="3744069"/>
            <a:ext cx="477082" cy="4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50" b="1" dirty="0"/>
              <a:t>40</a:t>
            </a:r>
            <a:endParaRPr lang="en-US" sz="2050" b="1" baseline="-25000" dirty="0"/>
          </a:p>
        </p:txBody>
      </p:sp>
      <p:sp>
        <p:nvSpPr>
          <p:cNvPr id="25" name="Rectangle 24"/>
          <p:cNvSpPr/>
          <p:nvPr/>
        </p:nvSpPr>
        <p:spPr>
          <a:xfrm>
            <a:off x="1405396" y="4668629"/>
            <a:ext cx="477082" cy="4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50" b="1" dirty="0"/>
              <a:t>20</a:t>
            </a:r>
            <a:endParaRPr lang="en-US" sz="2050" b="1" baseline="-25000" dirty="0"/>
          </a:p>
        </p:txBody>
      </p:sp>
      <p:sp>
        <p:nvSpPr>
          <p:cNvPr id="26" name="Rectangle 25"/>
          <p:cNvSpPr/>
          <p:nvPr/>
        </p:nvSpPr>
        <p:spPr>
          <a:xfrm>
            <a:off x="1714164" y="5796389"/>
            <a:ext cx="330874" cy="4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50" b="1" dirty="0"/>
              <a:t>0</a:t>
            </a:r>
            <a:endParaRPr lang="en-US" sz="2050" b="1" baseline="-25000" dirty="0"/>
          </a:p>
        </p:txBody>
      </p:sp>
      <p:sp>
        <p:nvSpPr>
          <p:cNvPr id="27" name="Rectangle 26"/>
          <p:cNvSpPr/>
          <p:nvPr/>
        </p:nvSpPr>
        <p:spPr>
          <a:xfrm>
            <a:off x="2563636" y="5796389"/>
            <a:ext cx="477082" cy="4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50" b="1" dirty="0"/>
              <a:t>20</a:t>
            </a:r>
            <a:endParaRPr lang="en-US" sz="2050" b="1" baseline="-25000" dirty="0"/>
          </a:p>
        </p:txBody>
      </p:sp>
      <p:sp>
        <p:nvSpPr>
          <p:cNvPr id="28" name="Rectangle 27"/>
          <p:cNvSpPr/>
          <p:nvPr/>
        </p:nvSpPr>
        <p:spPr>
          <a:xfrm>
            <a:off x="3447556" y="5796389"/>
            <a:ext cx="477082" cy="4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50" b="1" dirty="0"/>
              <a:t>40</a:t>
            </a:r>
            <a:endParaRPr lang="en-US" sz="2050" b="1" baseline="-25000" dirty="0"/>
          </a:p>
        </p:txBody>
      </p:sp>
      <p:sp>
        <p:nvSpPr>
          <p:cNvPr id="29" name="Rectangle 28"/>
          <p:cNvSpPr/>
          <p:nvPr/>
        </p:nvSpPr>
        <p:spPr>
          <a:xfrm>
            <a:off x="4361956" y="5796389"/>
            <a:ext cx="477082" cy="4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50" b="1" dirty="0"/>
              <a:t>60</a:t>
            </a:r>
            <a:endParaRPr lang="en-US" sz="2050" b="1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5286516" y="5796389"/>
            <a:ext cx="477082" cy="4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50" b="1" dirty="0"/>
              <a:t>80</a:t>
            </a:r>
            <a:endParaRPr lang="en-US" sz="2050" b="1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6115667" y="5796389"/>
            <a:ext cx="623291" cy="4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50" b="1" dirty="0"/>
              <a:t>100</a:t>
            </a:r>
            <a:endParaRPr lang="en-US" sz="2050" b="1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3077384" y="299829"/>
            <a:ext cx="257908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30" b="1" dirty="0"/>
              <a:t>Leftward shift</a:t>
            </a:r>
          </a:p>
          <a:p>
            <a:pPr algn="l"/>
            <a:r>
              <a:rPr lang="en-US" sz="2030" b="1" dirty="0"/>
              <a:t>(increased afﬁnity)</a:t>
            </a:r>
            <a:endParaRPr lang="en-US" sz="2030" b="1" baseline="-25000" dirty="0"/>
          </a:p>
        </p:txBody>
      </p:sp>
      <p:sp>
        <p:nvSpPr>
          <p:cNvPr id="33" name="Rectangle 32"/>
          <p:cNvSpPr/>
          <p:nvPr/>
        </p:nvSpPr>
        <p:spPr>
          <a:xfrm>
            <a:off x="6633384" y="370949"/>
            <a:ext cx="1090413" cy="407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50" b="1" dirty="0"/>
              <a:t>Normal</a:t>
            </a:r>
            <a:endParaRPr lang="en-US" sz="2050" b="1" baseline="-25000" dirty="0"/>
          </a:p>
        </p:txBody>
      </p:sp>
      <p:sp>
        <p:nvSpPr>
          <p:cNvPr id="34" name="Rectangle 33"/>
          <p:cNvSpPr/>
          <p:nvPr/>
        </p:nvSpPr>
        <p:spPr>
          <a:xfrm>
            <a:off x="5739304" y="1640949"/>
            <a:ext cx="2595241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40" b="1" dirty="0"/>
              <a:t>Rightward shift</a:t>
            </a:r>
          </a:p>
          <a:p>
            <a:pPr algn="l"/>
            <a:r>
              <a:rPr lang="en-US" sz="2040" b="1" dirty="0"/>
              <a:t>(decreased afﬁnity)</a:t>
            </a:r>
            <a:endParaRPr lang="en-US" sz="2040" b="1" baseline="-25000" dirty="0"/>
          </a:p>
        </p:txBody>
      </p:sp>
      <p:sp>
        <p:nvSpPr>
          <p:cNvPr id="35" name="Rectangle 34"/>
          <p:cNvSpPr/>
          <p:nvPr/>
        </p:nvSpPr>
        <p:spPr>
          <a:xfrm rot="16200000">
            <a:off x="-1544434" y="3124309"/>
            <a:ext cx="52436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b="1" dirty="0"/>
              <a:t>Percent oxygen saturation of hemoglobin</a:t>
            </a:r>
            <a:endParaRPr lang="en-US" sz="2000" b="1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3445223" y="6179514"/>
            <a:ext cx="1709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dirty="0"/>
              <a:t>P</a:t>
            </a:r>
            <a:r>
              <a:rPr lang="en-US" sz="2000" b="1" baseline="-25000" dirty="0"/>
              <a:t>O</a:t>
            </a:r>
            <a:r>
              <a:rPr lang="en-US" sz="1600" b="1" baseline="-55000" dirty="0"/>
              <a:t>2</a:t>
            </a:r>
            <a:r>
              <a:rPr lang="en-US" sz="2000" b="1" baseline="-55000" dirty="0"/>
              <a:t> </a:t>
            </a:r>
            <a:r>
              <a:rPr lang="en-US" sz="2000" b="1" dirty="0"/>
              <a:t>(mm Hg)</a:t>
            </a:r>
            <a:endParaRPr lang="en-US" sz="2000" b="1" baseline="-25000" dirty="0"/>
          </a:p>
        </p:txBody>
      </p:sp>
      <p:sp>
        <p:nvSpPr>
          <p:cNvPr id="102408" name="Rectangle 8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17.9  Effects of changes in the affinity of hemoglobin for oxygen on the hemoglobin-oxygen dissociation curve.</a:t>
            </a:r>
          </a:p>
        </p:txBody>
      </p:sp>
    </p:spTree>
    <p:extLst>
      <p:ext uri="{BB962C8B-B14F-4D97-AF65-F5344CB8AC3E}">
        <p14:creationId xmlns:p14="http://schemas.microsoft.com/office/powerpoint/2010/main" val="16668535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Oxygen Transport in the Blood</a:t>
            </a:r>
          </a:p>
        </p:txBody>
      </p:sp>
      <p:sp>
        <p:nvSpPr>
          <p:cNvPr id="10445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Effects of temperature on Hb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dissociation curve</a:t>
            </a:r>
          </a:p>
          <a:p>
            <a:r>
              <a:rPr lang="en-US" dirty="0"/>
              <a:t>Higher temperature</a:t>
            </a:r>
          </a:p>
          <a:p>
            <a:pPr lvl="1"/>
            <a:r>
              <a:rPr lang="en-US" dirty="0"/>
              <a:t>Active tissues</a:t>
            </a:r>
          </a:p>
          <a:p>
            <a:pPr lvl="1"/>
            <a:r>
              <a:rPr lang="en-US" dirty="0"/>
              <a:t>Shift right</a:t>
            </a:r>
          </a:p>
          <a:p>
            <a:pPr lvl="1"/>
            <a:r>
              <a:rPr lang="en-US" dirty="0"/>
              <a:t>More O</a:t>
            </a:r>
            <a:r>
              <a:rPr lang="en-US" baseline="-25000" dirty="0"/>
              <a:t>2</a:t>
            </a:r>
            <a:r>
              <a:rPr lang="en-US" dirty="0"/>
              <a:t> unloading in tissues</a:t>
            </a:r>
          </a:p>
          <a:p>
            <a:pPr lvl="1"/>
            <a:r>
              <a:rPr lang="en-US" dirty="0"/>
              <a:t>More O</a:t>
            </a:r>
            <a:r>
              <a:rPr lang="en-US" baseline="-25000" dirty="0"/>
              <a:t>2</a:t>
            </a:r>
            <a:r>
              <a:rPr lang="en-US" dirty="0"/>
              <a:t> delivery to tissues</a:t>
            </a:r>
          </a:p>
        </p:txBody>
      </p:sp>
    </p:spTree>
    <p:extLst>
      <p:ext uri="{BB962C8B-B14F-4D97-AF65-F5344CB8AC3E}">
        <p14:creationId xmlns:p14="http://schemas.microsoft.com/office/powerpoint/2010/main" val="38994494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9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17.10  Effects of temperature and pH on the hemoglobin-oxygen dissociation curve.</a:t>
            </a:r>
          </a:p>
        </p:txBody>
      </p:sp>
      <p:pic>
        <p:nvPicPr>
          <p:cNvPr id="25" name="Picture 24" descr="figure_17_10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1"/>
          <a:stretch/>
        </p:blipFill>
        <p:spPr>
          <a:xfrm>
            <a:off x="263994" y="1182429"/>
            <a:ext cx="8601456" cy="4505657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 bwMode="auto">
          <a:xfrm flipV="1">
            <a:off x="2494622" y="1622526"/>
            <a:ext cx="0" cy="42756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 flipV="1">
            <a:off x="2016255" y="2922160"/>
            <a:ext cx="702734" cy="42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>
            <a:off x="2045888" y="3540227"/>
            <a:ext cx="681567" cy="423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>
            <a:off x="6501470" y="3540227"/>
            <a:ext cx="681567" cy="423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 flipV="1">
            <a:off x="6473955" y="2917927"/>
            <a:ext cx="702734" cy="42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6948089" y="1622526"/>
            <a:ext cx="0" cy="42756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Rectangle 31"/>
          <p:cNvSpPr/>
          <p:nvPr/>
        </p:nvSpPr>
        <p:spPr>
          <a:xfrm>
            <a:off x="1760101" y="1154220"/>
            <a:ext cx="172393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20ºC</a:t>
            </a:r>
          </a:p>
          <a:p>
            <a:pPr algn="l"/>
            <a:r>
              <a:rPr lang="en-US" sz="1350" b="1" dirty="0"/>
              <a:t>(increased afﬁnity)</a:t>
            </a:r>
            <a:endParaRPr lang="en-US" sz="1350" b="1" baseline="-25000" dirty="0"/>
          </a:p>
        </p:txBody>
      </p:sp>
      <p:sp>
        <p:nvSpPr>
          <p:cNvPr id="33" name="Rectangle 32"/>
          <p:cNvSpPr/>
          <p:nvPr/>
        </p:nvSpPr>
        <p:spPr>
          <a:xfrm>
            <a:off x="2674501" y="2741720"/>
            <a:ext cx="176222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37ºC</a:t>
            </a:r>
          </a:p>
          <a:p>
            <a:pPr algn="l"/>
            <a:r>
              <a:rPr lang="en-US" sz="1350" b="1" dirty="0"/>
              <a:t>(body temperature)</a:t>
            </a:r>
            <a:endParaRPr lang="en-US" sz="1350" b="1" baseline="-25000" dirty="0"/>
          </a:p>
        </p:txBody>
      </p:sp>
      <p:sp>
        <p:nvSpPr>
          <p:cNvPr id="34" name="Rectangle 33"/>
          <p:cNvSpPr/>
          <p:nvPr/>
        </p:nvSpPr>
        <p:spPr>
          <a:xfrm>
            <a:off x="2674501" y="3364020"/>
            <a:ext cx="176222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43ºC</a:t>
            </a:r>
          </a:p>
          <a:p>
            <a:pPr algn="l"/>
            <a:r>
              <a:rPr lang="en-US" sz="1350" b="1" dirty="0"/>
              <a:t>(decreased afﬁnity)</a:t>
            </a:r>
            <a:endParaRPr lang="en-US" sz="1350" b="1" baseline="-25000" dirty="0"/>
          </a:p>
        </p:txBody>
      </p:sp>
      <p:sp>
        <p:nvSpPr>
          <p:cNvPr id="35" name="Rectangle 34"/>
          <p:cNvSpPr/>
          <p:nvPr/>
        </p:nvSpPr>
        <p:spPr>
          <a:xfrm>
            <a:off x="6213573" y="1154218"/>
            <a:ext cx="172393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pH = 7.60</a:t>
            </a:r>
          </a:p>
          <a:p>
            <a:pPr algn="l"/>
            <a:r>
              <a:rPr lang="en-US" sz="1350" b="1" dirty="0"/>
              <a:t>(increased afﬁnity)</a:t>
            </a:r>
            <a:endParaRPr lang="en-US" sz="1350" b="1" baseline="-25000" dirty="0"/>
          </a:p>
        </p:txBody>
      </p:sp>
      <p:sp>
        <p:nvSpPr>
          <p:cNvPr id="36" name="Rectangle 35"/>
          <p:cNvSpPr/>
          <p:nvPr/>
        </p:nvSpPr>
        <p:spPr>
          <a:xfrm>
            <a:off x="7127964" y="2745945"/>
            <a:ext cx="94969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pH = 7.40</a:t>
            </a:r>
            <a:endParaRPr lang="en-US" sz="1350" b="1" baseline="-25000" dirty="0"/>
          </a:p>
        </p:txBody>
      </p:sp>
      <p:sp>
        <p:nvSpPr>
          <p:cNvPr id="37" name="Rectangle 36"/>
          <p:cNvSpPr/>
          <p:nvPr/>
        </p:nvSpPr>
        <p:spPr>
          <a:xfrm>
            <a:off x="7127962" y="3364006"/>
            <a:ext cx="177211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pH = 7.20</a:t>
            </a:r>
          </a:p>
          <a:p>
            <a:pPr algn="l"/>
            <a:r>
              <a:rPr lang="en-US" sz="1350" b="1" dirty="0"/>
              <a:t>(decreased afﬁnity)</a:t>
            </a:r>
            <a:endParaRPr lang="en-US" sz="1350" b="1" baseline="-25000" dirty="0"/>
          </a:p>
        </p:txBody>
      </p:sp>
      <p:sp>
        <p:nvSpPr>
          <p:cNvPr id="38" name="Rectangle 37"/>
          <p:cNvSpPr/>
          <p:nvPr/>
        </p:nvSpPr>
        <p:spPr>
          <a:xfrm>
            <a:off x="5587027" y="5396005"/>
            <a:ext cx="1291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400" b="1" dirty="0"/>
              <a:t>Effects of pH</a:t>
            </a:r>
            <a:endParaRPr lang="en-US" sz="1400" b="1" baseline="-25000" dirty="0"/>
          </a:p>
        </p:txBody>
      </p:sp>
      <p:sp>
        <p:nvSpPr>
          <p:cNvPr id="39" name="Rectangle 38"/>
          <p:cNvSpPr/>
          <p:nvPr/>
        </p:nvSpPr>
        <p:spPr>
          <a:xfrm>
            <a:off x="1125093" y="5396006"/>
            <a:ext cx="2095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400" b="1" dirty="0"/>
              <a:t>Effects of temperature</a:t>
            </a:r>
            <a:endParaRPr lang="en-US" sz="1400" b="1" baseline="-25000" dirty="0"/>
          </a:p>
        </p:txBody>
      </p:sp>
      <p:sp>
        <p:nvSpPr>
          <p:cNvPr id="40" name="Rectangle 39"/>
          <p:cNvSpPr/>
          <p:nvPr/>
        </p:nvSpPr>
        <p:spPr>
          <a:xfrm>
            <a:off x="519735" y="1577556"/>
            <a:ext cx="47351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100</a:t>
            </a:r>
            <a:endParaRPr lang="en-US" sz="1350" b="1" baseline="-25000" dirty="0"/>
          </a:p>
        </p:txBody>
      </p:sp>
      <p:sp>
        <p:nvSpPr>
          <p:cNvPr id="41" name="Rectangle 40"/>
          <p:cNvSpPr/>
          <p:nvPr/>
        </p:nvSpPr>
        <p:spPr>
          <a:xfrm>
            <a:off x="612867" y="2195622"/>
            <a:ext cx="3772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80</a:t>
            </a:r>
            <a:endParaRPr lang="en-US" sz="1350" b="1" baseline="-25000" dirty="0"/>
          </a:p>
        </p:txBody>
      </p:sp>
      <p:sp>
        <p:nvSpPr>
          <p:cNvPr id="42" name="Rectangle 41"/>
          <p:cNvSpPr/>
          <p:nvPr/>
        </p:nvSpPr>
        <p:spPr>
          <a:xfrm>
            <a:off x="612866" y="2813688"/>
            <a:ext cx="3772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60</a:t>
            </a:r>
            <a:endParaRPr lang="en-US" sz="1350" b="1" baseline="-25000" dirty="0"/>
          </a:p>
        </p:txBody>
      </p:sp>
      <p:sp>
        <p:nvSpPr>
          <p:cNvPr id="43" name="Rectangle 42"/>
          <p:cNvSpPr/>
          <p:nvPr/>
        </p:nvSpPr>
        <p:spPr>
          <a:xfrm>
            <a:off x="612864" y="3419057"/>
            <a:ext cx="3772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40</a:t>
            </a:r>
            <a:endParaRPr lang="en-US" sz="1350" b="1" baseline="-25000" dirty="0"/>
          </a:p>
        </p:txBody>
      </p:sp>
      <p:sp>
        <p:nvSpPr>
          <p:cNvPr id="44" name="Rectangle 43"/>
          <p:cNvSpPr/>
          <p:nvPr/>
        </p:nvSpPr>
        <p:spPr>
          <a:xfrm>
            <a:off x="617096" y="4054057"/>
            <a:ext cx="3772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20</a:t>
            </a:r>
            <a:endParaRPr lang="en-US" sz="1350" b="1" baseline="-25000" dirty="0"/>
          </a:p>
        </p:txBody>
      </p:sp>
      <p:sp>
        <p:nvSpPr>
          <p:cNvPr id="45" name="Rectangle 44"/>
          <p:cNvSpPr/>
          <p:nvPr/>
        </p:nvSpPr>
        <p:spPr>
          <a:xfrm>
            <a:off x="1400263" y="4828757"/>
            <a:ext cx="3772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20</a:t>
            </a:r>
            <a:endParaRPr lang="en-US" sz="1350" b="1" baseline="-25000" dirty="0"/>
          </a:p>
        </p:txBody>
      </p:sp>
      <p:sp>
        <p:nvSpPr>
          <p:cNvPr id="46" name="Rectangle 45"/>
          <p:cNvSpPr/>
          <p:nvPr/>
        </p:nvSpPr>
        <p:spPr>
          <a:xfrm>
            <a:off x="2022561" y="4820292"/>
            <a:ext cx="3772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40</a:t>
            </a:r>
            <a:endParaRPr lang="en-US" sz="1350" b="1" baseline="-25000" dirty="0"/>
          </a:p>
        </p:txBody>
      </p:sp>
      <p:sp>
        <p:nvSpPr>
          <p:cNvPr id="47" name="Rectangle 46"/>
          <p:cNvSpPr/>
          <p:nvPr/>
        </p:nvSpPr>
        <p:spPr>
          <a:xfrm>
            <a:off x="2653338" y="4820289"/>
            <a:ext cx="3772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60</a:t>
            </a:r>
            <a:endParaRPr lang="en-US" sz="1350" b="1" baseline="-25000" dirty="0"/>
          </a:p>
        </p:txBody>
      </p:sp>
      <p:sp>
        <p:nvSpPr>
          <p:cNvPr id="48" name="Rectangle 47"/>
          <p:cNvSpPr/>
          <p:nvPr/>
        </p:nvSpPr>
        <p:spPr>
          <a:xfrm>
            <a:off x="3271398" y="4824523"/>
            <a:ext cx="3772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80</a:t>
            </a:r>
            <a:endParaRPr lang="en-US" sz="1350" b="1" baseline="-25000" dirty="0"/>
          </a:p>
        </p:txBody>
      </p:sp>
      <p:sp>
        <p:nvSpPr>
          <p:cNvPr id="49" name="Rectangle 48"/>
          <p:cNvSpPr/>
          <p:nvPr/>
        </p:nvSpPr>
        <p:spPr>
          <a:xfrm>
            <a:off x="3851366" y="4820293"/>
            <a:ext cx="47351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100</a:t>
            </a:r>
            <a:endParaRPr lang="en-US" sz="1350" b="1" baseline="-25000" dirty="0"/>
          </a:p>
        </p:txBody>
      </p:sp>
      <p:sp>
        <p:nvSpPr>
          <p:cNvPr id="50" name="Rectangle 49"/>
          <p:cNvSpPr/>
          <p:nvPr/>
        </p:nvSpPr>
        <p:spPr>
          <a:xfrm>
            <a:off x="824528" y="4824527"/>
            <a:ext cx="2809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0</a:t>
            </a:r>
            <a:endParaRPr lang="en-US" sz="1350" b="1" baseline="-25000" dirty="0"/>
          </a:p>
        </p:txBody>
      </p:sp>
      <p:sp>
        <p:nvSpPr>
          <p:cNvPr id="51" name="Rectangle 50"/>
          <p:cNvSpPr/>
          <p:nvPr/>
        </p:nvSpPr>
        <p:spPr>
          <a:xfrm rot="16200000">
            <a:off x="-1405776" y="3022399"/>
            <a:ext cx="359947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60" b="1" dirty="0"/>
              <a:t>Percent oxygen saturation of hemoglobin</a:t>
            </a:r>
            <a:endParaRPr lang="en-US" sz="1360" b="1" baseline="-25000" dirty="0"/>
          </a:p>
        </p:txBody>
      </p:sp>
      <p:sp>
        <p:nvSpPr>
          <p:cNvPr id="52" name="Rectangle 51"/>
          <p:cNvSpPr/>
          <p:nvPr/>
        </p:nvSpPr>
        <p:spPr>
          <a:xfrm>
            <a:off x="4973202" y="1569087"/>
            <a:ext cx="47351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100</a:t>
            </a:r>
            <a:endParaRPr lang="en-US" sz="1350" b="1" baseline="-25000" dirty="0"/>
          </a:p>
        </p:txBody>
      </p:sp>
      <p:sp>
        <p:nvSpPr>
          <p:cNvPr id="53" name="Rectangle 52"/>
          <p:cNvSpPr/>
          <p:nvPr/>
        </p:nvSpPr>
        <p:spPr>
          <a:xfrm>
            <a:off x="5066334" y="2187153"/>
            <a:ext cx="3772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80</a:t>
            </a:r>
            <a:endParaRPr lang="en-US" sz="1350" b="1" baseline="-25000" dirty="0"/>
          </a:p>
        </p:txBody>
      </p:sp>
      <p:sp>
        <p:nvSpPr>
          <p:cNvPr id="54" name="Rectangle 53"/>
          <p:cNvSpPr/>
          <p:nvPr/>
        </p:nvSpPr>
        <p:spPr>
          <a:xfrm>
            <a:off x="5066333" y="2805219"/>
            <a:ext cx="3772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60</a:t>
            </a:r>
            <a:endParaRPr lang="en-US" sz="1350" b="1" baseline="-25000" dirty="0"/>
          </a:p>
        </p:txBody>
      </p:sp>
      <p:sp>
        <p:nvSpPr>
          <p:cNvPr id="55" name="Rectangle 54"/>
          <p:cNvSpPr/>
          <p:nvPr/>
        </p:nvSpPr>
        <p:spPr>
          <a:xfrm>
            <a:off x="5066331" y="3410588"/>
            <a:ext cx="3772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40</a:t>
            </a:r>
            <a:endParaRPr lang="en-US" sz="1350" b="1" baseline="-25000" dirty="0"/>
          </a:p>
        </p:txBody>
      </p:sp>
      <p:sp>
        <p:nvSpPr>
          <p:cNvPr id="56" name="Rectangle 55"/>
          <p:cNvSpPr/>
          <p:nvPr/>
        </p:nvSpPr>
        <p:spPr>
          <a:xfrm>
            <a:off x="5070563" y="4045588"/>
            <a:ext cx="3772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20</a:t>
            </a:r>
            <a:endParaRPr lang="en-US" sz="1350" b="1" baseline="-25000" dirty="0"/>
          </a:p>
        </p:txBody>
      </p:sp>
      <p:sp>
        <p:nvSpPr>
          <p:cNvPr id="57" name="Rectangle 56"/>
          <p:cNvSpPr/>
          <p:nvPr/>
        </p:nvSpPr>
        <p:spPr>
          <a:xfrm>
            <a:off x="5853730" y="4820288"/>
            <a:ext cx="3772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20</a:t>
            </a:r>
            <a:endParaRPr lang="en-US" sz="1350" b="1" baseline="-25000" dirty="0"/>
          </a:p>
        </p:txBody>
      </p:sp>
      <p:sp>
        <p:nvSpPr>
          <p:cNvPr id="58" name="Rectangle 57"/>
          <p:cNvSpPr/>
          <p:nvPr/>
        </p:nvSpPr>
        <p:spPr>
          <a:xfrm>
            <a:off x="6476028" y="4811823"/>
            <a:ext cx="3772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40</a:t>
            </a:r>
            <a:endParaRPr lang="en-US" sz="1350" b="1" baseline="-25000" dirty="0"/>
          </a:p>
        </p:txBody>
      </p:sp>
      <p:sp>
        <p:nvSpPr>
          <p:cNvPr id="59" name="Rectangle 58"/>
          <p:cNvSpPr/>
          <p:nvPr/>
        </p:nvSpPr>
        <p:spPr>
          <a:xfrm>
            <a:off x="7106805" y="4811820"/>
            <a:ext cx="3772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60</a:t>
            </a:r>
            <a:endParaRPr lang="en-US" sz="1350" b="1" baseline="-25000" dirty="0"/>
          </a:p>
        </p:txBody>
      </p:sp>
      <p:sp>
        <p:nvSpPr>
          <p:cNvPr id="60" name="Rectangle 59"/>
          <p:cNvSpPr/>
          <p:nvPr/>
        </p:nvSpPr>
        <p:spPr>
          <a:xfrm>
            <a:off x="7724865" y="4816054"/>
            <a:ext cx="3772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80</a:t>
            </a:r>
            <a:endParaRPr lang="en-US" sz="1350" b="1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8304833" y="4811824"/>
            <a:ext cx="47351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100</a:t>
            </a:r>
            <a:endParaRPr lang="en-US" sz="1350" b="1" baseline="-25000" dirty="0"/>
          </a:p>
        </p:txBody>
      </p:sp>
      <p:sp>
        <p:nvSpPr>
          <p:cNvPr id="62" name="Rectangle 61"/>
          <p:cNvSpPr/>
          <p:nvPr/>
        </p:nvSpPr>
        <p:spPr>
          <a:xfrm>
            <a:off x="5277995" y="4816058"/>
            <a:ext cx="2809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50" b="1" dirty="0"/>
              <a:t>0</a:t>
            </a:r>
            <a:endParaRPr lang="en-US" sz="1350" b="1" baseline="-25000" dirty="0"/>
          </a:p>
        </p:txBody>
      </p:sp>
      <p:sp>
        <p:nvSpPr>
          <p:cNvPr id="63" name="Rectangle 62"/>
          <p:cNvSpPr/>
          <p:nvPr/>
        </p:nvSpPr>
        <p:spPr>
          <a:xfrm rot="16200000">
            <a:off x="3073092" y="3013930"/>
            <a:ext cx="359947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360" b="1" dirty="0"/>
              <a:t>Percent oxygen saturation of hemoglobin</a:t>
            </a:r>
            <a:endParaRPr lang="en-US" sz="1360" b="1" baseline="-25000" dirty="0"/>
          </a:p>
        </p:txBody>
      </p:sp>
      <p:sp>
        <p:nvSpPr>
          <p:cNvPr id="64" name="TextBox 63"/>
          <p:cNvSpPr txBox="1"/>
          <p:nvPr/>
        </p:nvSpPr>
        <p:spPr>
          <a:xfrm>
            <a:off x="2017788" y="5071161"/>
            <a:ext cx="12138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i="1" dirty="0"/>
              <a:t>P</a:t>
            </a:r>
            <a:r>
              <a:rPr lang="en-US" sz="1350" b="1" baseline="-25000" dirty="0"/>
              <a:t>O</a:t>
            </a:r>
            <a:r>
              <a:rPr lang="en-US" sz="1150" b="1" baseline="-55000" dirty="0"/>
              <a:t>2</a:t>
            </a:r>
            <a:r>
              <a:rPr lang="en-US" sz="1350" b="1" baseline="-55000" dirty="0"/>
              <a:t> </a:t>
            </a:r>
            <a:r>
              <a:rPr lang="en-US" sz="1350" b="1" dirty="0"/>
              <a:t>(mm Hg)</a:t>
            </a:r>
            <a:endParaRPr lang="en-US" sz="1350" b="1" baseline="-25000" dirty="0"/>
          </a:p>
        </p:txBody>
      </p:sp>
      <p:sp>
        <p:nvSpPr>
          <p:cNvPr id="65" name="TextBox 64"/>
          <p:cNvSpPr txBox="1"/>
          <p:nvPr/>
        </p:nvSpPr>
        <p:spPr>
          <a:xfrm>
            <a:off x="6476082" y="5071161"/>
            <a:ext cx="12138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i="1" dirty="0"/>
              <a:t>P</a:t>
            </a:r>
            <a:r>
              <a:rPr lang="en-US" sz="1350" b="1" baseline="-25000" dirty="0"/>
              <a:t>O</a:t>
            </a:r>
            <a:r>
              <a:rPr lang="en-US" sz="1150" b="1" baseline="-55000" dirty="0"/>
              <a:t>2</a:t>
            </a:r>
            <a:r>
              <a:rPr lang="en-US" sz="1350" b="1" baseline="-55000" dirty="0"/>
              <a:t> </a:t>
            </a:r>
            <a:r>
              <a:rPr lang="en-US" sz="1350" b="1" dirty="0"/>
              <a:t>(mm Hg)</a:t>
            </a:r>
            <a:endParaRPr lang="en-US" sz="1350" b="1" baseline="-25000" dirty="0"/>
          </a:p>
        </p:txBody>
      </p:sp>
    </p:spTree>
    <p:extLst>
      <p:ext uri="{BB962C8B-B14F-4D97-AF65-F5344CB8AC3E}">
        <p14:creationId xmlns:p14="http://schemas.microsoft.com/office/powerpoint/2010/main" val="13654440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Oxygen Transport in the Blood</a:t>
            </a:r>
          </a:p>
        </p:txBody>
      </p:sp>
      <p:sp>
        <p:nvSpPr>
          <p:cNvPr id="10854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Effects of pH on Hb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dissociation curve</a:t>
            </a:r>
          </a:p>
          <a:p>
            <a:r>
              <a:rPr lang="en-US" dirty="0"/>
              <a:t>Bohr effect </a:t>
            </a:r>
          </a:p>
          <a:p>
            <a:pPr lvl="1"/>
            <a:r>
              <a:rPr lang="en-US" dirty="0"/>
              <a:t>Lower pH increases O</a:t>
            </a:r>
            <a:r>
              <a:rPr lang="en-US" baseline="-25000" dirty="0"/>
              <a:t>2</a:t>
            </a:r>
            <a:r>
              <a:rPr lang="en-US" dirty="0"/>
              <a:t> unloading</a:t>
            </a:r>
          </a:p>
          <a:p>
            <a:r>
              <a:rPr lang="en-US" dirty="0"/>
              <a:t>Active tissues</a:t>
            </a:r>
          </a:p>
          <a:p>
            <a:pPr lvl="1"/>
            <a:r>
              <a:rPr lang="en-US" dirty="0"/>
              <a:t>Produce more acid; pH decreases in tissues</a:t>
            </a:r>
          </a:p>
          <a:p>
            <a:pPr lvl="1"/>
            <a:r>
              <a:rPr lang="en-US" dirty="0"/>
              <a:t>Decreased pH causes shift right in saturation curve</a:t>
            </a:r>
          </a:p>
          <a:p>
            <a:pPr lvl="1"/>
            <a:r>
              <a:rPr lang="en-US" dirty="0"/>
              <a:t>More O</a:t>
            </a:r>
            <a:r>
              <a:rPr lang="en-US" baseline="-25000" dirty="0"/>
              <a:t>2</a:t>
            </a:r>
            <a:r>
              <a:rPr lang="en-US" dirty="0"/>
              <a:t> is unloaded to tissues</a:t>
            </a:r>
          </a:p>
        </p:txBody>
      </p:sp>
    </p:spTree>
    <p:extLst>
      <p:ext uri="{BB962C8B-B14F-4D97-AF65-F5344CB8AC3E}">
        <p14:creationId xmlns:p14="http://schemas.microsoft.com/office/powerpoint/2010/main" val="1073754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Oxygen Transport in the Blood</a:t>
            </a:r>
          </a:p>
        </p:txBody>
      </p:sp>
      <p:sp>
        <p:nvSpPr>
          <p:cNvPr id="11059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Effects of CO</a:t>
            </a:r>
            <a:r>
              <a:rPr lang="en-US" baseline="-25000" dirty="0"/>
              <a:t>2</a:t>
            </a:r>
            <a:r>
              <a:rPr lang="en-US" dirty="0"/>
              <a:t>–</a:t>
            </a:r>
            <a:r>
              <a:rPr lang="en-US" dirty="0" err="1"/>
              <a:t>carbamino</a:t>
            </a:r>
            <a:r>
              <a:rPr lang="en-US" dirty="0"/>
              <a:t> effect</a:t>
            </a:r>
          </a:p>
          <a:p>
            <a:pPr lvl="1"/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reacts with hemoglobin to form </a:t>
            </a:r>
            <a:r>
              <a:rPr lang="en-US" i="1" dirty="0" err="1"/>
              <a:t>carbaminohemoglobin</a:t>
            </a:r>
            <a:endParaRPr lang="en-US" i="1" dirty="0"/>
          </a:p>
          <a:p>
            <a:pPr lvl="2"/>
            <a:r>
              <a:rPr lang="en-US" dirty="0" err="1"/>
              <a:t>Hb</a:t>
            </a:r>
            <a:r>
              <a:rPr lang="en-US" dirty="0"/>
              <a:t> + CO</a:t>
            </a:r>
            <a:r>
              <a:rPr lang="en-US" baseline="-25000" dirty="0"/>
              <a:t>2</a:t>
            </a:r>
            <a:r>
              <a:rPr lang="en-US" dirty="0"/>
              <a:t>      </a:t>
            </a:r>
            <a:r>
              <a:rPr lang="en-US" dirty="0">
                <a:sym typeface="Wingdings" charset="0"/>
              </a:rPr>
              <a:t>HbCO</a:t>
            </a:r>
            <a:r>
              <a:rPr lang="en-US" baseline="-25000" dirty="0">
                <a:sym typeface="Wingdings" charset="0"/>
              </a:rPr>
              <a:t>2</a:t>
            </a:r>
          </a:p>
          <a:p>
            <a:pPr lvl="1"/>
            <a:r>
              <a:rPr lang="en-US" dirty="0"/>
              <a:t>HbCO</a:t>
            </a:r>
            <a:r>
              <a:rPr lang="en-US" baseline="-25000" dirty="0"/>
              <a:t>2</a:t>
            </a:r>
            <a:r>
              <a:rPr lang="en-US" dirty="0"/>
              <a:t> has lower affinity for oxygen than </a:t>
            </a:r>
            <a:r>
              <a:rPr lang="en-US" dirty="0" err="1"/>
              <a:t>Hb</a:t>
            </a:r>
            <a:endParaRPr lang="en-US" dirty="0"/>
          </a:p>
          <a:p>
            <a:pPr lvl="1"/>
            <a:r>
              <a:rPr lang="en-US" dirty="0"/>
              <a:t>Increased metabolic activity → </a:t>
            </a:r>
            <a:r>
              <a:rPr lang="en-US" dirty="0">
                <a:sym typeface="Wingdings" charset="0"/>
              </a:rPr>
              <a:t>increases CO</a:t>
            </a:r>
            <a:r>
              <a:rPr lang="en-US" baseline="-25000" dirty="0">
                <a:sym typeface="Wingdings" charset="0"/>
              </a:rPr>
              <a:t>2</a:t>
            </a:r>
          </a:p>
          <a:p>
            <a:pPr lvl="1"/>
            <a:r>
              <a:rPr lang="en-US" dirty="0">
                <a:sym typeface="Wingdings" charset="0"/>
              </a:rPr>
              <a:t>Increased oxygen unloading in active tissue</a:t>
            </a:r>
          </a:p>
        </p:txBody>
      </p:sp>
      <p:pic>
        <p:nvPicPr>
          <p:cNvPr id="110595" name="Picture 72" descr="Untitled-1.jpg                                                 001D8635ServDisk_05                    BE4022FB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2527300"/>
            <a:ext cx="288925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8691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Oxygen Transport in the Blood</a:t>
            </a:r>
          </a:p>
        </p:txBody>
      </p:sp>
      <p:sp>
        <p:nvSpPr>
          <p:cNvPr id="112642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 of 2,3-DPG</a:t>
            </a:r>
          </a:p>
          <a:p>
            <a:pPr lvl="1"/>
            <a:r>
              <a:rPr lang="en-US" dirty="0"/>
              <a:t>2,3-DPG = 2,3-diphosphoglycerate</a:t>
            </a:r>
          </a:p>
          <a:p>
            <a:pPr lvl="1"/>
            <a:r>
              <a:rPr lang="en-US" dirty="0"/>
              <a:t>Produced in red blood cells under conditions of low O</a:t>
            </a:r>
            <a:r>
              <a:rPr lang="en-US" baseline="-25000" dirty="0"/>
              <a:t>2</a:t>
            </a:r>
            <a:r>
              <a:rPr lang="en-US" dirty="0"/>
              <a:t> such as anemia and high altitude</a:t>
            </a:r>
          </a:p>
          <a:p>
            <a:pPr lvl="1"/>
            <a:r>
              <a:rPr lang="en-US" dirty="0"/>
              <a:t>Synthesis inhibited by </a:t>
            </a:r>
            <a:r>
              <a:rPr lang="en-US" dirty="0" err="1"/>
              <a:t>oxyhemoglobin</a:t>
            </a:r>
            <a:endParaRPr lang="en-US" dirty="0"/>
          </a:p>
          <a:p>
            <a:pPr lvl="1"/>
            <a:r>
              <a:rPr lang="en-US" dirty="0"/>
              <a:t>2,3-DPG decreases affinity of hemoglobin for O</a:t>
            </a:r>
            <a:r>
              <a:rPr lang="en-US" baseline="-25000" dirty="0"/>
              <a:t>2</a:t>
            </a:r>
            <a:r>
              <a:rPr lang="en-US" dirty="0"/>
              <a:t>, enhancing O</a:t>
            </a:r>
            <a:r>
              <a:rPr lang="en-US" baseline="-25000" dirty="0"/>
              <a:t>2</a:t>
            </a:r>
            <a:r>
              <a:rPr lang="en-US" dirty="0"/>
              <a:t> unloading </a:t>
            </a:r>
          </a:p>
          <a:p>
            <a:r>
              <a:rPr lang="en-US" dirty="0"/>
              <a:t>Effect of carbon monoxide</a:t>
            </a:r>
          </a:p>
          <a:p>
            <a:pPr lvl="1"/>
            <a:r>
              <a:rPr lang="en-US" dirty="0"/>
              <a:t>Hemoglobin has greater affinity for carbon monoxide (CO) than for O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Prevents O</a:t>
            </a:r>
            <a:r>
              <a:rPr lang="en-US" baseline="-25000" dirty="0"/>
              <a:t>2</a:t>
            </a:r>
            <a:r>
              <a:rPr lang="en-US" dirty="0"/>
              <a:t> from binding to hemoglobin</a:t>
            </a:r>
          </a:p>
        </p:txBody>
      </p:sp>
    </p:spTree>
    <p:extLst>
      <p:ext uri="{BB962C8B-B14F-4D97-AF65-F5344CB8AC3E}">
        <p14:creationId xmlns:p14="http://schemas.microsoft.com/office/powerpoint/2010/main" val="3083789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Carbon Dioxide Transport in Blood</a:t>
            </a:r>
          </a:p>
        </p:txBody>
      </p:sp>
      <p:sp>
        <p:nvSpPr>
          <p:cNvPr id="11469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Role of carbonic </a:t>
            </a:r>
            <a:r>
              <a:rPr lang="en-US" dirty="0" err="1"/>
              <a:t>anyhdrase</a:t>
            </a:r>
            <a:r>
              <a:rPr lang="en-US" dirty="0"/>
              <a:t> in carbon dioxide transport</a:t>
            </a:r>
          </a:p>
          <a:p>
            <a:pPr lvl="1"/>
            <a:r>
              <a:rPr lang="en-US" dirty="0"/>
              <a:t>Carbon dioxide exchange and transport in systemic capillaries and veins</a:t>
            </a:r>
          </a:p>
          <a:p>
            <a:pPr lvl="1"/>
            <a:r>
              <a:rPr lang="en-US" dirty="0"/>
              <a:t>Carbon dioxide exchange and transport in pulmonary capillaries and veins</a:t>
            </a:r>
          </a:p>
          <a:p>
            <a:r>
              <a:rPr lang="en-US" dirty="0"/>
              <a:t>Effect of oxygen on carbon dioxide transport</a:t>
            </a:r>
          </a:p>
        </p:txBody>
      </p:sp>
    </p:spTree>
    <p:extLst>
      <p:ext uri="{BB962C8B-B14F-4D97-AF65-F5344CB8AC3E}">
        <p14:creationId xmlns:p14="http://schemas.microsoft.com/office/powerpoint/2010/main" val="1885864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able_17_03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3"/>
          <a:stretch/>
        </p:blipFill>
        <p:spPr>
          <a:xfrm>
            <a:off x="266700" y="2432304"/>
            <a:ext cx="8601456" cy="199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3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17.2 Diffusion of Gases</a:t>
            </a:r>
          </a:p>
        </p:txBody>
      </p:sp>
      <p:sp>
        <p:nvSpPr>
          <p:cNvPr id="1433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Partial pressures of gases</a:t>
            </a:r>
          </a:p>
          <a:p>
            <a:r>
              <a:rPr lang="en-US" dirty="0"/>
              <a:t>Solubility of gases in liquids</a:t>
            </a:r>
          </a:p>
        </p:txBody>
      </p:sp>
    </p:spTree>
    <p:extLst>
      <p:ext uri="{BB962C8B-B14F-4D97-AF65-F5344CB8AC3E}">
        <p14:creationId xmlns:p14="http://schemas.microsoft.com/office/powerpoint/2010/main" val="40311632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Carbon Dioxide Transport in Blood</a:t>
            </a:r>
          </a:p>
        </p:txBody>
      </p:sp>
      <p:sp>
        <p:nvSpPr>
          <p:cNvPr id="118786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is more soluble in plasma than O</a:t>
            </a:r>
            <a:r>
              <a:rPr lang="en-US" baseline="-25000" dirty="0"/>
              <a:t>2</a:t>
            </a:r>
            <a:r>
              <a:rPr lang="en-US" dirty="0"/>
              <a:t>, but still not very soluble</a:t>
            </a:r>
          </a:p>
          <a:p>
            <a:pPr lvl="1"/>
            <a:r>
              <a:rPr lang="en-US" dirty="0"/>
              <a:t>5–6% transported dissolved in plasma</a:t>
            </a:r>
          </a:p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can bind to hemoglobin to form </a:t>
            </a:r>
            <a:r>
              <a:rPr lang="en-US" dirty="0" err="1"/>
              <a:t>carbaminohemoglobin</a:t>
            </a:r>
            <a:endParaRPr lang="en-US" dirty="0"/>
          </a:p>
          <a:p>
            <a:pPr lvl="1"/>
            <a:r>
              <a:rPr lang="en-US" dirty="0"/>
              <a:t>5–8% transported bound to hemoglobin</a:t>
            </a:r>
          </a:p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can be converted to bicarbonate by erythrocytes, then transported in plasma</a:t>
            </a:r>
          </a:p>
          <a:p>
            <a:pPr lvl="1"/>
            <a:r>
              <a:rPr lang="en-US" dirty="0"/>
              <a:t>86–90% of transported CO</a:t>
            </a:r>
            <a:r>
              <a:rPr lang="en-US" baseline="-25000" dirty="0"/>
              <a:t>2</a:t>
            </a:r>
            <a:r>
              <a:rPr lang="en-US" dirty="0"/>
              <a:t> dissolved in the plasma as bicarbonate</a:t>
            </a:r>
          </a:p>
        </p:txBody>
      </p:sp>
    </p:spTree>
    <p:extLst>
      <p:ext uri="{BB962C8B-B14F-4D97-AF65-F5344CB8AC3E}">
        <p14:creationId xmlns:p14="http://schemas.microsoft.com/office/powerpoint/2010/main" val="572102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Carbon Dioxide Transport in Blood</a:t>
            </a:r>
          </a:p>
        </p:txBody>
      </p:sp>
      <p:sp>
        <p:nvSpPr>
          <p:cNvPr id="120834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Carbonic anhydrase</a:t>
            </a:r>
          </a:p>
          <a:p>
            <a:pPr lvl="1"/>
            <a:r>
              <a:rPr lang="en-US" dirty="0"/>
              <a:t>Enzyme that converts carbon dioxide and water to carbonic acid</a:t>
            </a:r>
          </a:p>
          <a:p>
            <a:pPr lvl="1"/>
            <a:r>
              <a:rPr lang="en-US" i="1" dirty="0"/>
              <a:t>Law of mass action</a:t>
            </a:r>
            <a:r>
              <a:rPr lang="en-US" dirty="0"/>
              <a:t>: an increase in CO</a:t>
            </a:r>
            <a:r>
              <a:rPr lang="en-US" baseline="-25000" dirty="0"/>
              <a:t>2</a:t>
            </a:r>
            <a:r>
              <a:rPr lang="en-US" dirty="0"/>
              <a:t> causes an increase in bicarbonate and hydrogen ions</a:t>
            </a:r>
          </a:p>
        </p:txBody>
      </p:sp>
      <p:pic>
        <p:nvPicPr>
          <p:cNvPr id="6" name="Picture 5" descr="figure_17_eq10_p486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9"/>
          <a:stretch/>
        </p:blipFill>
        <p:spPr>
          <a:xfrm>
            <a:off x="1034143" y="3417430"/>
            <a:ext cx="7075714" cy="8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74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 descr="figure_17_11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0"/>
          <a:stretch/>
        </p:blipFill>
        <p:spPr>
          <a:xfrm>
            <a:off x="363459" y="353530"/>
            <a:ext cx="8417082" cy="6223508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 bwMode="auto">
          <a:xfrm flipV="1">
            <a:off x="4326467" y="1331684"/>
            <a:ext cx="0" cy="2624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5312834" y="2521251"/>
            <a:ext cx="0" cy="2624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0" name="Straight Connector 79"/>
          <p:cNvCxnSpPr/>
          <p:nvPr/>
        </p:nvCxnSpPr>
        <p:spPr bwMode="auto">
          <a:xfrm flipH="1" flipV="1">
            <a:off x="7023101" y="2864152"/>
            <a:ext cx="152399" cy="165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1" name="Freeform 80"/>
          <p:cNvSpPr/>
          <p:nvPr/>
        </p:nvSpPr>
        <p:spPr>
          <a:xfrm>
            <a:off x="2218266" y="3240917"/>
            <a:ext cx="838200" cy="410634"/>
          </a:xfrm>
          <a:custGeom>
            <a:avLst/>
            <a:gdLst>
              <a:gd name="connsiteX0" fmla="*/ 0 w 838200"/>
              <a:gd name="connsiteY0" fmla="*/ 249767 h 410634"/>
              <a:gd name="connsiteX1" fmla="*/ 838200 w 838200"/>
              <a:gd name="connsiteY1" fmla="*/ 0 h 410634"/>
              <a:gd name="connsiteX2" fmla="*/ 402167 w 838200"/>
              <a:gd name="connsiteY2" fmla="*/ 410634 h 41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00" h="410634">
                <a:moveTo>
                  <a:pt x="0" y="249767"/>
                </a:moveTo>
                <a:lnTo>
                  <a:pt x="838200" y="0"/>
                </a:lnTo>
                <a:lnTo>
                  <a:pt x="402167" y="410634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82" name="Straight Connector 81"/>
          <p:cNvCxnSpPr/>
          <p:nvPr/>
        </p:nvCxnSpPr>
        <p:spPr bwMode="auto">
          <a:xfrm flipV="1">
            <a:off x="2861733" y="5738584"/>
            <a:ext cx="237067" cy="423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3" name="Straight Connector 82"/>
          <p:cNvCxnSpPr/>
          <p:nvPr/>
        </p:nvCxnSpPr>
        <p:spPr bwMode="auto">
          <a:xfrm flipV="1">
            <a:off x="2743200" y="5937550"/>
            <a:ext cx="385233" cy="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4" name="Freeform 83"/>
          <p:cNvSpPr/>
          <p:nvPr/>
        </p:nvSpPr>
        <p:spPr>
          <a:xfrm>
            <a:off x="7073900" y="5543851"/>
            <a:ext cx="452967" cy="626533"/>
          </a:xfrm>
          <a:custGeom>
            <a:avLst/>
            <a:gdLst>
              <a:gd name="connsiteX0" fmla="*/ 0 w 452967"/>
              <a:gd name="connsiteY0" fmla="*/ 0 h 626533"/>
              <a:gd name="connsiteX1" fmla="*/ 452967 w 452967"/>
              <a:gd name="connsiteY1" fmla="*/ 275166 h 626533"/>
              <a:gd name="connsiteX2" fmla="*/ 275167 w 452967"/>
              <a:gd name="connsiteY2" fmla="*/ 626533 h 62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967" h="626533">
                <a:moveTo>
                  <a:pt x="0" y="0"/>
                </a:moveTo>
                <a:lnTo>
                  <a:pt x="452967" y="275166"/>
                </a:lnTo>
                <a:lnTo>
                  <a:pt x="275167" y="626533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899907" y="699713"/>
            <a:ext cx="15334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Systemic capillaries</a:t>
            </a:r>
            <a:endParaRPr lang="en-US" sz="1100" b="1" baseline="-25000" dirty="0"/>
          </a:p>
        </p:txBody>
      </p:sp>
      <p:sp>
        <p:nvSpPr>
          <p:cNvPr id="86" name="Rectangle 85"/>
          <p:cNvSpPr/>
          <p:nvPr/>
        </p:nvSpPr>
        <p:spPr>
          <a:xfrm>
            <a:off x="3877932" y="1112463"/>
            <a:ext cx="9156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Blood ﬂow</a:t>
            </a:r>
            <a:endParaRPr lang="en-US" sz="1100" b="1" baseline="-25000" dirty="0"/>
          </a:p>
        </p:txBody>
      </p:sp>
      <p:sp>
        <p:nvSpPr>
          <p:cNvPr id="87" name="Rectangle 86"/>
          <p:cNvSpPr/>
          <p:nvPr/>
        </p:nvSpPr>
        <p:spPr>
          <a:xfrm>
            <a:off x="4878054" y="2115763"/>
            <a:ext cx="13586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i="1" dirty="0"/>
              <a:t>P</a:t>
            </a:r>
            <a:r>
              <a:rPr lang="en-US" sz="1100" b="1" baseline="-25000" dirty="0"/>
              <a:t>CO</a:t>
            </a:r>
            <a:r>
              <a:rPr lang="en-US" sz="900" b="1" baseline="-50000" dirty="0"/>
              <a:t>2</a:t>
            </a:r>
            <a:r>
              <a:rPr lang="en-US" sz="1100" b="1" dirty="0"/>
              <a:t> = 46 mm Hg</a:t>
            </a:r>
            <a:endParaRPr lang="en-US" sz="1100" b="1" baseline="-25000" dirty="0"/>
          </a:p>
        </p:txBody>
      </p:sp>
      <p:sp>
        <p:nvSpPr>
          <p:cNvPr id="88" name="Rectangle 87"/>
          <p:cNvSpPr/>
          <p:nvPr/>
        </p:nvSpPr>
        <p:spPr>
          <a:xfrm>
            <a:off x="2982582" y="3087313"/>
            <a:ext cx="10471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Erythrocytes</a:t>
            </a:r>
            <a:endParaRPr lang="en-US" sz="1100" b="1" baseline="-25000" dirty="0"/>
          </a:p>
        </p:txBody>
      </p:sp>
      <p:sp>
        <p:nvSpPr>
          <p:cNvPr id="89" name="Rectangle 88"/>
          <p:cNvSpPr/>
          <p:nvPr/>
        </p:nvSpPr>
        <p:spPr>
          <a:xfrm>
            <a:off x="4862182" y="2750763"/>
            <a:ext cx="9156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Blood ﬂow</a:t>
            </a:r>
            <a:endParaRPr lang="en-US" sz="1100" b="1" baseline="-25000" dirty="0"/>
          </a:p>
        </p:txBody>
      </p:sp>
      <p:sp>
        <p:nvSpPr>
          <p:cNvPr id="90" name="Rectangle 89"/>
          <p:cNvSpPr/>
          <p:nvPr/>
        </p:nvSpPr>
        <p:spPr>
          <a:xfrm>
            <a:off x="7097382" y="2877763"/>
            <a:ext cx="915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Pulmonary</a:t>
            </a:r>
          </a:p>
          <a:p>
            <a:pPr algn="l"/>
            <a:r>
              <a:rPr lang="en-US" sz="1100" b="1" dirty="0"/>
              <a:t>capillaries</a:t>
            </a:r>
            <a:endParaRPr lang="en-US" sz="1100" b="1" baseline="-25000" dirty="0"/>
          </a:p>
        </p:txBody>
      </p:sp>
      <p:sp>
        <p:nvSpPr>
          <p:cNvPr id="91" name="Rectangle 90"/>
          <p:cNvSpPr/>
          <p:nvPr/>
        </p:nvSpPr>
        <p:spPr>
          <a:xfrm>
            <a:off x="5592432" y="3430213"/>
            <a:ext cx="6787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Plasma</a:t>
            </a:r>
            <a:endParaRPr lang="en-US" sz="1100" b="1" baseline="-25000" dirty="0"/>
          </a:p>
        </p:txBody>
      </p:sp>
      <p:sp>
        <p:nvSpPr>
          <p:cNvPr id="92" name="Rectangle 91"/>
          <p:cNvSpPr/>
          <p:nvPr/>
        </p:nvSpPr>
        <p:spPr>
          <a:xfrm>
            <a:off x="7755661" y="3536046"/>
            <a:ext cx="9669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Alveolar air</a:t>
            </a:r>
            <a:endParaRPr lang="en-US" sz="1100" b="1" baseline="-25000" dirty="0"/>
          </a:p>
        </p:txBody>
      </p:sp>
      <p:sp>
        <p:nvSpPr>
          <p:cNvPr id="93" name="Rectangle 92"/>
          <p:cNvSpPr/>
          <p:nvPr/>
        </p:nvSpPr>
        <p:spPr>
          <a:xfrm>
            <a:off x="2595232" y="3750888"/>
            <a:ext cx="4485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H</a:t>
            </a:r>
            <a:r>
              <a:rPr lang="en-US" sz="1100" b="1" baseline="-25000" dirty="0"/>
              <a:t>2</a:t>
            </a:r>
            <a:r>
              <a:rPr lang="en-US" sz="1100" b="1" dirty="0"/>
              <a:t>O</a:t>
            </a:r>
            <a:endParaRPr lang="en-US" sz="1100" b="1" baseline="-25000" dirty="0"/>
          </a:p>
        </p:txBody>
      </p:sp>
      <p:sp>
        <p:nvSpPr>
          <p:cNvPr id="94" name="Rectangle 93"/>
          <p:cNvSpPr/>
          <p:nvPr/>
        </p:nvSpPr>
        <p:spPr>
          <a:xfrm>
            <a:off x="2388857" y="4055688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CO</a:t>
            </a:r>
            <a:r>
              <a:rPr lang="en-US" sz="1100" b="1" baseline="-25000" dirty="0"/>
              <a:t>2</a:t>
            </a:r>
          </a:p>
        </p:txBody>
      </p:sp>
      <p:sp>
        <p:nvSpPr>
          <p:cNvPr id="95" name="Rectangle 94"/>
          <p:cNvSpPr/>
          <p:nvPr/>
        </p:nvSpPr>
        <p:spPr>
          <a:xfrm>
            <a:off x="3055607" y="4049338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H</a:t>
            </a:r>
            <a:r>
              <a:rPr lang="en-US" sz="1100" b="1" baseline="-25000" dirty="0"/>
              <a:t>2</a:t>
            </a:r>
            <a:r>
              <a:rPr lang="en-US" sz="1100" b="1" dirty="0"/>
              <a:t>CO</a:t>
            </a:r>
            <a:r>
              <a:rPr lang="en-US" sz="1100" b="1" baseline="-25000" dirty="0"/>
              <a:t>3</a:t>
            </a:r>
          </a:p>
        </p:txBody>
      </p:sp>
      <p:sp>
        <p:nvSpPr>
          <p:cNvPr id="96" name="Rectangle 95"/>
          <p:cNvSpPr/>
          <p:nvPr/>
        </p:nvSpPr>
        <p:spPr>
          <a:xfrm>
            <a:off x="2263974" y="4589088"/>
            <a:ext cx="7795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Hb </a:t>
            </a:r>
            <a:r>
              <a:rPr lang="en-US" sz="1100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1100" b="1" dirty="0"/>
              <a:t> CO</a:t>
            </a:r>
            <a:r>
              <a:rPr lang="en-US" sz="1100" b="1" baseline="-25000" dirty="0"/>
              <a:t>2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833482" y="4417638"/>
            <a:ext cx="3727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Hb</a:t>
            </a:r>
            <a:endParaRPr lang="en-US" sz="1100" b="1" baseline="-25000" dirty="0"/>
          </a:p>
        </p:txBody>
      </p:sp>
      <p:sp>
        <p:nvSpPr>
          <p:cNvPr id="98" name="Rectangle 97"/>
          <p:cNvSpPr/>
          <p:nvPr/>
        </p:nvSpPr>
        <p:spPr>
          <a:xfrm>
            <a:off x="3042907" y="4589088"/>
            <a:ext cx="9098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HCO</a:t>
            </a:r>
            <a:r>
              <a:rPr lang="en-US" sz="1100" b="1" baseline="-25000" dirty="0"/>
              <a:t>3</a:t>
            </a:r>
            <a:r>
              <a:rPr lang="en-US" sz="1100" b="1" baseline="30000" dirty="0"/>
              <a:t>−</a:t>
            </a:r>
            <a:r>
              <a:rPr lang="en-US" sz="1100" b="1" baseline="-25000" dirty="0"/>
              <a:t> </a:t>
            </a:r>
            <a:r>
              <a:rPr lang="en-US" sz="1100" b="1" dirty="0"/>
              <a:t>+ H</a:t>
            </a:r>
            <a:r>
              <a:rPr lang="en-US" sz="1100" b="1" baseline="30000" dirty="0"/>
              <a:t>+</a:t>
            </a:r>
          </a:p>
        </p:txBody>
      </p:sp>
      <p:sp>
        <p:nvSpPr>
          <p:cNvPr id="99" name="Rectangle 98"/>
          <p:cNvSpPr/>
          <p:nvPr/>
        </p:nvSpPr>
        <p:spPr>
          <a:xfrm>
            <a:off x="2153907" y="4220788"/>
            <a:ext cx="3727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Hb</a:t>
            </a:r>
            <a:endParaRPr lang="en-US" sz="1100" b="1" baseline="-25000" dirty="0"/>
          </a:p>
        </p:txBody>
      </p:sp>
      <p:sp>
        <p:nvSpPr>
          <p:cNvPr id="100" name="Rectangle 99"/>
          <p:cNvSpPr/>
          <p:nvPr/>
        </p:nvSpPr>
        <p:spPr>
          <a:xfrm>
            <a:off x="1137907" y="3938213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CO</a:t>
            </a:r>
            <a:r>
              <a:rPr lang="en-US" sz="1100" b="1" baseline="-25000" dirty="0"/>
              <a:t>2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1052182" y="4741488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CO</a:t>
            </a:r>
            <a:r>
              <a:rPr lang="en-US" sz="1100" b="1" baseline="-25000" dirty="0"/>
              <a:t>2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871457" y="3868363"/>
            <a:ext cx="3898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CA</a:t>
            </a:r>
            <a:endParaRPr lang="en-US" sz="1100" b="1" baseline="-25000" dirty="0"/>
          </a:p>
        </p:txBody>
      </p:sp>
      <p:sp>
        <p:nvSpPr>
          <p:cNvPr id="103" name="Rectangle 102"/>
          <p:cNvSpPr/>
          <p:nvPr/>
        </p:nvSpPr>
        <p:spPr>
          <a:xfrm>
            <a:off x="375907" y="4084263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CO</a:t>
            </a:r>
            <a:r>
              <a:rPr lang="en-US" sz="1100" b="1" baseline="-25000" dirty="0"/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50532" y="5757488"/>
            <a:ext cx="9819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Tissue cells</a:t>
            </a:r>
            <a:endParaRPr lang="en-US" sz="1100" b="1" baseline="-25000" dirty="0"/>
          </a:p>
        </p:txBody>
      </p:sp>
      <p:sp>
        <p:nvSpPr>
          <p:cNvPr id="105" name="Rectangle 104"/>
          <p:cNvSpPr/>
          <p:nvPr/>
        </p:nvSpPr>
        <p:spPr>
          <a:xfrm>
            <a:off x="3039732" y="5592388"/>
            <a:ext cx="10862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Capillary wall</a:t>
            </a:r>
            <a:endParaRPr lang="en-US" sz="1100" b="1" baseline="-25000" dirty="0"/>
          </a:p>
        </p:txBody>
      </p:sp>
      <p:sp>
        <p:nvSpPr>
          <p:cNvPr id="106" name="Rectangle 105"/>
          <p:cNvSpPr/>
          <p:nvPr/>
        </p:nvSpPr>
        <p:spPr>
          <a:xfrm>
            <a:off x="3060991" y="5789238"/>
            <a:ext cx="11956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Interstitial ﬂuid</a:t>
            </a:r>
            <a:endParaRPr lang="en-US" sz="1100" b="1" baseline="-25000" dirty="0"/>
          </a:p>
        </p:txBody>
      </p:sp>
      <p:sp>
        <p:nvSpPr>
          <p:cNvPr id="107" name="Rectangle 106"/>
          <p:cNvSpPr/>
          <p:nvPr/>
        </p:nvSpPr>
        <p:spPr>
          <a:xfrm>
            <a:off x="3458832" y="6049588"/>
            <a:ext cx="6787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Plasma</a:t>
            </a:r>
            <a:endParaRPr lang="en-US" sz="1100" b="1" baseline="-25000" dirty="0"/>
          </a:p>
        </p:txBody>
      </p:sp>
      <p:sp>
        <p:nvSpPr>
          <p:cNvPr id="108" name="Rectangle 107"/>
          <p:cNvSpPr/>
          <p:nvPr/>
        </p:nvSpPr>
        <p:spPr>
          <a:xfrm>
            <a:off x="5614657" y="4868488"/>
            <a:ext cx="3727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Hb</a:t>
            </a:r>
            <a:endParaRPr lang="en-US" sz="1100" b="1" baseline="-25000" dirty="0"/>
          </a:p>
        </p:txBody>
      </p:sp>
      <p:sp>
        <p:nvSpPr>
          <p:cNvPr id="109" name="Rectangle 108"/>
          <p:cNvSpPr/>
          <p:nvPr/>
        </p:nvSpPr>
        <p:spPr>
          <a:xfrm>
            <a:off x="6671932" y="4862138"/>
            <a:ext cx="3727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Hb</a:t>
            </a:r>
            <a:endParaRPr lang="en-US" sz="1100" b="1" baseline="-25000" dirty="0"/>
          </a:p>
        </p:txBody>
      </p:sp>
      <p:sp>
        <p:nvSpPr>
          <p:cNvPr id="110" name="Rectangle 109"/>
          <p:cNvSpPr/>
          <p:nvPr/>
        </p:nvSpPr>
        <p:spPr>
          <a:xfrm>
            <a:off x="7821282" y="3950913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CO</a:t>
            </a:r>
            <a:r>
              <a:rPr lang="en-US" sz="1100" b="1" baseline="-25000" dirty="0"/>
              <a:t>2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5172277" y="5114025"/>
            <a:ext cx="10295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00" b="1" dirty="0"/>
              <a:t>H</a:t>
            </a:r>
            <a:r>
              <a:rPr lang="en-US" sz="1100" b="1" baseline="30000" dirty="0"/>
              <a:t>+</a:t>
            </a:r>
            <a:r>
              <a:rPr lang="en-US" sz="1100" b="1" dirty="0"/>
              <a:t> + HCO</a:t>
            </a:r>
            <a:r>
              <a:rPr lang="en-US" sz="1100" b="1" baseline="-25000" dirty="0"/>
              <a:t>3</a:t>
            </a:r>
            <a:r>
              <a:rPr lang="en-US" sz="1100" b="1" baseline="30000" dirty="0"/>
              <a:t>−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6188276" y="5107673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H</a:t>
            </a:r>
            <a:r>
              <a:rPr lang="en-US" sz="1100" b="1" baseline="-25000" dirty="0"/>
              <a:t>2</a:t>
            </a:r>
            <a:r>
              <a:rPr lang="en-US" sz="1100" b="1" dirty="0"/>
              <a:t>CO</a:t>
            </a:r>
            <a:r>
              <a:rPr lang="en-US" sz="1100" b="1" baseline="-25000" dirty="0"/>
              <a:t>3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986259" y="5114023"/>
            <a:ext cx="4539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CO</a:t>
            </a:r>
            <a:r>
              <a:rPr lang="en-US" sz="1100" b="1" baseline="-25000" dirty="0"/>
              <a:t>2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3394278" y="5342626"/>
            <a:ext cx="3806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CI</a:t>
            </a:r>
            <a:r>
              <a:rPr lang="en-US" sz="1100" b="1" baseline="30000" dirty="0"/>
              <a:t>−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468606" y="5964925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HCO</a:t>
            </a:r>
            <a:r>
              <a:rPr lang="en-US" sz="1100" b="1" baseline="-25000" dirty="0"/>
              <a:t>3</a:t>
            </a:r>
            <a:r>
              <a:rPr lang="en-US" sz="1100" b="1" baseline="30000" dirty="0"/>
              <a:t>−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5891946" y="5495027"/>
            <a:ext cx="3806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CI</a:t>
            </a:r>
            <a:r>
              <a:rPr lang="en-US" sz="1100" b="1" baseline="30000" dirty="0"/>
              <a:t>−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6680399" y="5550066"/>
            <a:ext cx="4485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H</a:t>
            </a:r>
            <a:r>
              <a:rPr lang="en-US" sz="1100" b="1" baseline="-25000" dirty="0"/>
              <a:t>2</a:t>
            </a:r>
            <a:r>
              <a:rPr lang="en-US" sz="1100" b="1" dirty="0"/>
              <a:t>O</a:t>
            </a:r>
            <a:endParaRPr lang="en-US" sz="1100" b="1" baseline="-25000" dirty="0"/>
          </a:p>
        </p:txBody>
      </p:sp>
      <p:sp>
        <p:nvSpPr>
          <p:cNvPr id="118" name="Rectangle 117"/>
          <p:cNvSpPr/>
          <p:nvPr/>
        </p:nvSpPr>
        <p:spPr>
          <a:xfrm>
            <a:off x="7472037" y="5681301"/>
            <a:ext cx="10471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Erythrocytes</a:t>
            </a:r>
            <a:endParaRPr lang="en-US" sz="1100" b="1" baseline="-25000" dirty="0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0" y="3439884"/>
            <a:ext cx="38100" cy="38100"/>
          </a:xfrm>
          <a:prstGeom prst="rect">
            <a:avLst/>
          </a:prstGeom>
        </p:spPr>
      </p:pic>
      <p:sp>
        <p:nvSpPr>
          <p:cNvPr id="120" name="Rectangle 119"/>
          <p:cNvSpPr/>
          <p:nvPr/>
        </p:nvSpPr>
        <p:spPr>
          <a:xfrm>
            <a:off x="6537524" y="5337331"/>
            <a:ext cx="3898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CA</a:t>
            </a:r>
            <a:endParaRPr lang="en-US" sz="1100" b="1" baseline="-25000" dirty="0"/>
          </a:p>
        </p:txBody>
      </p:sp>
      <p:sp>
        <p:nvSpPr>
          <p:cNvPr id="121" name="Rectangle 120"/>
          <p:cNvSpPr/>
          <p:nvPr/>
        </p:nvSpPr>
        <p:spPr>
          <a:xfrm>
            <a:off x="3529740" y="4051457"/>
            <a:ext cx="6175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Hb </a:t>
            </a:r>
            <a:r>
              <a:rPr lang="en-US" sz="1100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1100" b="1" dirty="0"/>
              <a:t> H</a:t>
            </a:r>
            <a:endParaRPr lang="en-US" sz="1100" b="1" baseline="-25000" dirty="0"/>
          </a:p>
        </p:txBody>
      </p:sp>
      <p:sp>
        <p:nvSpPr>
          <p:cNvPr id="122" name="Rectangle 121"/>
          <p:cNvSpPr/>
          <p:nvPr/>
        </p:nvSpPr>
        <p:spPr>
          <a:xfrm>
            <a:off x="5121802" y="4585190"/>
            <a:ext cx="6175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Hb </a:t>
            </a:r>
            <a:r>
              <a:rPr lang="en-US" sz="1100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1100" b="1" dirty="0"/>
              <a:t> H</a:t>
            </a:r>
            <a:endParaRPr lang="en-US" sz="1100" b="1" baseline="-25000" dirty="0"/>
          </a:p>
        </p:txBody>
      </p:sp>
      <p:sp>
        <p:nvSpPr>
          <p:cNvPr id="123" name="Rectangle 122"/>
          <p:cNvSpPr/>
          <p:nvPr/>
        </p:nvSpPr>
        <p:spPr>
          <a:xfrm>
            <a:off x="6754875" y="4570683"/>
            <a:ext cx="7795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100" b="1" dirty="0"/>
              <a:t>Hb </a:t>
            </a:r>
            <a:r>
              <a:rPr lang="en-US" sz="1100" b="1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1100" b="1" dirty="0"/>
              <a:t> CO</a:t>
            </a:r>
            <a:r>
              <a:rPr lang="en-US" sz="1100" b="1" baseline="-25000" dirty="0"/>
              <a:t>2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071520" y="1342356"/>
            <a:ext cx="1315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/>
              <a:t>P</a:t>
            </a:r>
            <a:r>
              <a:rPr lang="en-US" sz="1100" b="1" baseline="-25000" dirty="0"/>
              <a:t>CO</a:t>
            </a:r>
            <a:r>
              <a:rPr lang="en-US" sz="900" b="1" baseline="-55000" dirty="0"/>
              <a:t>2</a:t>
            </a:r>
            <a:r>
              <a:rPr lang="en-US" sz="1100" b="1" baseline="-55000" dirty="0"/>
              <a:t> </a:t>
            </a:r>
            <a:r>
              <a:rPr lang="en-US" sz="1100" b="1" dirty="0"/>
              <a:t>= 40 mm Hg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018528" y="2567361"/>
            <a:ext cx="1315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/>
              <a:t>P</a:t>
            </a:r>
            <a:r>
              <a:rPr lang="en-US" sz="1100" b="1" baseline="-25000" dirty="0"/>
              <a:t>CO</a:t>
            </a:r>
            <a:r>
              <a:rPr lang="en-US" sz="900" b="1" baseline="-55000" dirty="0"/>
              <a:t>2</a:t>
            </a:r>
            <a:r>
              <a:rPr lang="en-US" sz="1100" b="1" baseline="-55000" dirty="0"/>
              <a:t> </a:t>
            </a:r>
            <a:r>
              <a:rPr lang="en-US" sz="1100" b="1" dirty="0"/>
              <a:t>= 46 mm Hg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70310" y="1720666"/>
            <a:ext cx="1315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/>
              <a:t>P</a:t>
            </a:r>
            <a:r>
              <a:rPr lang="en-US" sz="1100" b="1" baseline="-25000" dirty="0"/>
              <a:t>CO</a:t>
            </a:r>
            <a:r>
              <a:rPr lang="en-US" sz="900" b="1" baseline="-55000" dirty="0"/>
              <a:t>2</a:t>
            </a:r>
            <a:r>
              <a:rPr lang="en-US" sz="1100" b="1" baseline="-55000" dirty="0"/>
              <a:t> </a:t>
            </a:r>
            <a:r>
              <a:rPr lang="en-US" sz="1100" b="1" dirty="0"/>
              <a:t>= 46 mm Hg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621710" y="1720671"/>
            <a:ext cx="1315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/>
              <a:t>P</a:t>
            </a:r>
            <a:r>
              <a:rPr lang="en-US" sz="1100" b="1" baseline="-25000" dirty="0"/>
              <a:t>CO</a:t>
            </a:r>
            <a:r>
              <a:rPr lang="en-US" sz="900" b="1" baseline="-55000" dirty="0"/>
              <a:t>2</a:t>
            </a:r>
            <a:r>
              <a:rPr lang="en-US" sz="1100" b="1" baseline="-55000" dirty="0"/>
              <a:t> </a:t>
            </a:r>
            <a:r>
              <a:rPr lang="en-US" sz="1100" b="1" dirty="0"/>
              <a:t>= 40 mm Hg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296422" y="2098977"/>
            <a:ext cx="1315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/>
              <a:t>P</a:t>
            </a:r>
            <a:r>
              <a:rPr lang="en-US" sz="1100" b="1" baseline="-25000" dirty="0"/>
              <a:t>CO</a:t>
            </a:r>
            <a:r>
              <a:rPr lang="en-US" sz="900" b="1" baseline="-55000" dirty="0"/>
              <a:t>2</a:t>
            </a:r>
            <a:r>
              <a:rPr lang="en-US" sz="1100" b="1" baseline="-55000" dirty="0"/>
              <a:t> </a:t>
            </a:r>
            <a:r>
              <a:rPr lang="en-US" sz="1100" b="1" dirty="0"/>
              <a:t>= 40 mm Hg</a:t>
            </a:r>
          </a:p>
        </p:txBody>
      </p:sp>
      <p:sp>
        <p:nvSpPr>
          <p:cNvPr id="122948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17.11  Carbon dioxide exchange and transport in blood.</a:t>
            </a:r>
          </a:p>
        </p:txBody>
      </p:sp>
    </p:spTree>
    <p:extLst>
      <p:ext uri="{BB962C8B-B14F-4D97-AF65-F5344CB8AC3E}">
        <p14:creationId xmlns:p14="http://schemas.microsoft.com/office/powerpoint/2010/main" val="15717304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69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17.12  Effect of </a:t>
            </a:r>
            <a:r>
              <a:rPr lang="en-US" sz="1200" b="1" i="1" dirty="0">
                <a:solidFill>
                  <a:srgbClr val="000000"/>
                </a:solidFill>
              </a:rPr>
              <a:t>P</a:t>
            </a:r>
            <a:r>
              <a:rPr lang="en-US" sz="1200" b="1" baseline="-25000" dirty="0">
                <a:solidFill>
                  <a:srgbClr val="000000"/>
                </a:solidFill>
              </a:rPr>
              <a:t>O</a:t>
            </a:r>
            <a:r>
              <a:rPr lang="en-US" sz="1200" b="1" baseline="-5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 on carbon dioxide transport.</a:t>
            </a:r>
          </a:p>
        </p:txBody>
      </p:sp>
      <p:pic>
        <p:nvPicPr>
          <p:cNvPr id="20" name="Picture 19" descr="figure_17_12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8"/>
          <a:stretch/>
        </p:blipFill>
        <p:spPr>
          <a:xfrm>
            <a:off x="271272" y="722376"/>
            <a:ext cx="8601456" cy="519469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50479" y="1631040"/>
            <a:ext cx="250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/>
              <a:t>P</a:t>
            </a:r>
            <a:r>
              <a:rPr lang="en-US" sz="2400" b="1" baseline="-25000" dirty="0"/>
              <a:t>O</a:t>
            </a:r>
            <a:r>
              <a:rPr lang="en-US" sz="1900" b="1" baseline="-55000" dirty="0"/>
              <a:t>2</a:t>
            </a:r>
            <a:r>
              <a:rPr lang="en-US" sz="2400" b="1" baseline="-55000" dirty="0"/>
              <a:t> </a:t>
            </a:r>
            <a:r>
              <a:rPr lang="en-US" sz="2400" b="1" dirty="0"/>
              <a:t>= 40 mm Hg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56919" y="2321212"/>
            <a:ext cx="2674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/>
              <a:t>P</a:t>
            </a:r>
            <a:r>
              <a:rPr lang="en-US" sz="2400" b="1" baseline="-25000" dirty="0"/>
              <a:t>O</a:t>
            </a:r>
            <a:r>
              <a:rPr lang="en-US" sz="1900" b="1" baseline="-55000" dirty="0"/>
              <a:t>2</a:t>
            </a:r>
            <a:r>
              <a:rPr lang="en-US" sz="2400" b="1" baseline="-55000" dirty="0"/>
              <a:t> </a:t>
            </a:r>
            <a:r>
              <a:rPr lang="en-US" sz="2400" b="1" dirty="0"/>
              <a:t>= 100 mm Hg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62435" y="1106513"/>
            <a:ext cx="2332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/>
              <a:t>P</a:t>
            </a:r>
            <a:r>
              <a:rPr lang="en-US" sz="2400" b="1" baseline="-25000" dirty="0"/>
              <a:t>O</a:t>
            </a:r>
            <a:r>
              <a:rPr lang="en-US" sz="1900" b="1" baseline="-55000" dirty="0"/>
              <a:t>2</a:t>
            </a:r>
            <a:r>
              <a:rPr lang="en-US" sz="2400" b="1" baseline="-55000" dirty="0"/>
              <a:t> </a:t>
            </a:r>
            <a:r>
              <a:rPr lang="en-US" sz="2400" b="1" dirty="0"/>
              <a:t>= 0 mm Hg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-784916" y="2790527"/>
            <a:ext cx="2457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Total blood CO</a:t>
            </a:r>
            <a:r>
              <a:rPr lang="en-US" sz="1900" b="1" baseline="-250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17918" y="5449990"/>
            <a:ext cx="2163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/>
              <a:t>P</a:t>
            </a:r>
            <a:r>
              <a:rPr lang="en-US" sz="2400" b="1" baseline="-25000" dirty="0"/>
              <a:t>CO</a:t>
            </a:r>
            <a:r>
              <a:rPr lang="en-US" sz="1900" b="1" baseline="-55000" dirty="0"/>
              <a:t>2</a:t>
            </a:r>
            <a:r>
              <a:rPr lang="en-US" sz="2400" b="1" baseline="-55000" dirty="0"/>
              <a:t> </a:t>
            </a:r>
            <a:r>
              <a:rPr lang="en-US" sz="2400" b="1" dirty="0"/>
              <a:t>(mm Hg)</a:t>
            </a:r>
          </a:p>
        </p:txBody>
      </p:sp>
    </p:spTree>
    <p:extLst>
      <p:ext uri="{BB962C8B-B14F-4D97-AF65-F5344CB8AC3E}">
        <p14:creationId xmlns:p14="http://schemas.microsoft.com/office/powerpoint/2010/main" val="1339794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figure_17_13a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3"/>
          <a:stretch/>
        </p:blipFill>
        <p:spPr>
          <a:xfrm>
            <a:off x="1224523" y="363984"/>
            <a:ext cx="6694954" cy="622074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143684" y="468660"/>
            <a:ext cx="879104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2" b="1" i="1" dirty="0"/>
              <a:t>Blood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95353" y="947180"/>
            <a:ext cx="542532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2" b="1" i="1" dirty="0"/>
              <a:t>P</a:t>
            </a:r>
            <a:r>
              <a:rPr lang="en-US" sz="1762" b="1" baseline="-25000" dirty="0"/>
              <a:t>O</a:t>
            </a:r>
            <a:r>
              <a:rPr lang="en-US" sz="1360" b="1" baseline="-55000" dirty="0"/>
              <a:t>2</a:t>
            </a:r>
            <a:endParaRPr lang="en-US" sz="136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337099" y="947180"/>
            <a:ext cx="645688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2" b="1" i="1" dirty="0"/>
              <a:t>P</a:t>
            </a:r>
            <a:r>
              <a:rPr lang="en-US" sz="1762" b="1" baseline="-25000" dirty="0"/>
              <a:t>CO</a:t>
            </a:r>
            <a:r>
              <a:rPr lang="en-US" sz="1360" b="1" baseline="-55000" dirty="0"/>
              <a:t>2</a:t>
            </a:r>
            <a:endParaRPr lang="en-US" sz="136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041005" y="2953278"/>
            <a:ext cx="1452559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2" b="1" dirty="0"/>
              <a:t>CO</a:t>
            </a:r>
            <a:r>
              <a:rPr lang="en-US" sz="1500" b="1" baseline="-25000" dirty="0"/>
              <a:t>2</a:t>
            </a:r>
            <a:r>
              <a:rPr lang="en-US" sz="1762" b="1" baseline="-25000" dirty="0"/>
              <a:t> </a:t>
            </a:r>
            <a:r>
              <a:rPr lang="en-US" sz="1762" b="1" dirty="0"/>
              <a:t>loading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81386" y="4213991"/>
            <a:ext cx="1607281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2" b="1" dirty="0"/>
              <a:t>O</a:t>
            </a:r>
            <a:r>
              <a:rPr lang="en-US" sz="1500" b="1" baseline="-25000" dirty="0"/>
              <a:t>2</a:t>
            </a:r>
            <a:r>
              <a:rPr lang="en-US" sz="1762" b="1" baseline="-25000" dirty="0"/>
              <a:t>  </a:t>
            </a:r>
            <a:r>
              <a:rPr lang="en-US" sz="1762" b="1" dirty="0"/>
              <a:t>unloading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95175" y="3505414"/>
            <a:ext cx="2031325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2" b="1" dirty="0"/>
              <a:t>Carbamino effect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19580" y="1968635"/>
            <a:ext cx="586310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2" b="1" dirty="0"/>
              <a:t>[H</a:t>
            </a:r>
            <a:r>
              <a:rPr lang="en-US" sz="1762" b="1" baseline="30000" dirty="0"/>
              <a:t>+</a:t>
            </a:r>
            <a:r>
              <a:rPr lang="en-US" sz="1762" b="1" dirty="0"/>
              <a:t>]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65044" y="1747778"/>
            <a:ext cx="1492716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2" b="1" dirty="0"/>
              <a:t>Direct effect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49165" y="1747779"/>
            <a:ext cx="1492716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2" b="1" dirty="0"/>
              <a:t>Direct effect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31589" y="2263104"/>
            <a:ext cx="1736373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2" b="1" dirty="0"/>
              <a:t>Haldane effect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374474" y="4213991"/>
            <a:ext cx="3159903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2" b="1" dirty="0"/>
              <a:t>Hemoglobin</a:t>
            </a:r>
            <a:r>
              <a:rPr lang="fr-FR" sz="1762" b="1" dirty="0"/>
              <a:t>'</a:t>
            </a:r>
            <a:r>
              <a:rPr lang="en-US" sz="1762" b="1" dirty="0"/>
              <a:t>s afﬁnity for O</a:t>
            </a:r>
            <a:r>
              <a:rPr lang="en-US" sz="1500" b="1" baseline="-25000" dirty="0"/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71307" y="4876554"/>
            <a:ext cx="6314759" cy="634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62" b="1" dirty="0"/>
              <a:t>CO</a:t>
            </a:r>
            <a:r>
              <a:rPr lang="en-US" sz="1500" b="1" baseline="-25000" dirty="0"/>
              <a:t>2</a:t>
            </a:r>
            <a:r>
              <a:rPr lang="en-US" sz="1762" b="1" dirty="0"/>
              <a:t> loading and O</a:t>
            </a:r>
            <a:r>
              <a:rPr lang="en-US" sz="1500" b="1" baseline="-25000" dirty="0"/>
              <a:t>2</a:t>
            </a:r>
            <a:r>
              <a:rPr lang="en-US" sz="1762" b="1" dirty="0"/>
              <a:t> unloading of hemoglobin in respiring</a:t>
            </a:r>
          </a:p>
          <a:p>
            <a:pPr algn="l"/>
            <a:r>
              <a:rPr lang="en-US" sz="1762" b="1" dirty="0"/>
              <a:t>tissue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52900" y="6247694"/>
            <a:ext cx="877163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62" b="1" dirty="0"/>
              <a:t>Result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39668" y="5493106"/>
            <a:ext cx="1766599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2" b="1" dirty="0"/>
              <a:t>Initial stimulus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52682" y="5879601"/>
            <a:ext cx="2710999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62" b="1" dirty="0"/>
              <a:t>Physiological response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41260" y="3514617"/>
            <a:ext cx="1377300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0" b="1" dirty="0"/>
              <a:t>Bohr effect</a:t>
            </a:r>
          </a:p>
        </p:txBody>
      </p:sp>
      <p:sp>
        <p:nvSpPr>
          <p:cNvPr id="126996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17.13a  Effects of </a:t>
            </a:r>
            <a:r>
              <a:rPr lang="en-US" sz="1200" b="1" i="1" dirty="0">
                <a:solidFill>
                  <a:srgbClr val="000000"/>
                </a:solidFill>
              </a:rPr>
              <a:t>P</a:t>
            </a:r>
            <a:r>
              <a:rPr lang="en-US" sz="1200" b="1" baseline="-25000" dirty="0">
                <a:solidFill>
                  <a:srgbClr val="000000"/>
                </a:solidFill>
              </a:rPr>
              <a:t>O</a:t>
            </a:r>
            <a:r>
              <a:rPr lang="en-US" sz="1200" b="1" baseline="-5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 and </a:t>
            </a:r>
            <a:r>
              <a:rPr lang="en-US" sz="1200" b="1" i="1" dirty="0">
                <a:solidFill>
                  <a:srgbClr val="000000"/>
                </a:solidFill>
              </a:rPr>
              <a:t>P</a:t>
            </a:r>
            <a:r>
              <a:rPr lang="en-US" sz="1200" b="1" baseline="-25000" dirty="0">
                <a:solidFill>
                  <a:srgbClr val="000000"/>
                </a:solidFill>
              </a:rPr>
              <a:t>CO</a:t>
            </a:r>
            <a:r>
              <a:rPr lang="en-US" sz="1200" b="1" baseline="-5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 on carbon dioxide and oxygen loading and unloading.</a:t>
            </a:r>
          </a:p>
        </p:txBody>
      </p:sp>
    </p:spTree>
    <p:extLst>
      <p:ext uri="{BB962C8B-B14F-4D97-AF65-F5344CB8AC3E}">
        <p14:creationId xmlns:p14="http://schemas.microsoft.com/office/powerpoint/2010/main" val="17077856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figure_17_13b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9"/>
          <a:stretch/>
        </p:blipFill>
        <p:spPr>
          <a:xfrm>
            <a:off x="1227465" y="364815"/>
            <a:ext cx="6689071" cy="621908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97669" y="459458"/>
            <a:ext cx="879104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2" b="1" i="1" dirty="0"/>
              <a:t>Blood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21493" y="947180"/>
            <a:ext cx="543003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2" b="1" i="1" dirty="0"/>
              <a:t>P</a:t>
            </a:r>
            <a:r>
              <a:rPr lang="en-US" sz="1762" b="1" baseline="-25000" dirty="0"/>
              <a:t>O</a:t>
            </a:r>
            <a:r>
              <a:rPr lang="en-US" sz="1360" b="1" baseline="-55000" dirty="0"/>
              <a:t>2</a:t>
            </a:r>
            <a:endParaRPr lang="en-US" sz="136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361657" y="937978"/>
            <a:ext cx="651790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2" b="1" i="1" dirty="0"/>
              <a:t>P</a:t>
            </a:r>
            <a:r>
              <a:rPr lang="en-US" sz="1762" b="1" baseline="-25000" dirty="0"/>
              <a:t>CO</a:t>
            </a:r>
            <a:r>
              <a:rPr lang="en-US" sz="1360" b="1" baseline="-55000" dirty="0"/>
              <a:t>2</a:t>
            </a:r>
            <a:endParaRPr lang="en-US" sz="136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737986" y="1959433"/>
            <a:ext cx="586310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2" b="1" dirty="0"/>
              <a:t>[H</a:t>
            </a:r>
            <a:r>
              <a:rPr lang="en-US" sz="1762" b="1" baseline="30000" dirty="0"/>
              <a:t>+</a:t>
            </a:r>
            <a:r>
              <a:rPr lang="en-US" sz="1762" b="1" dirty="0"/>
              <a:t>]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82217" y="1747778"/>
            <a:ext cx="1492716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2" b="1" dirty="0"/>
              <a:t>Direct effect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7571" y="1738577"/>
            <a:ext cx="1492716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2" b="1" dirty="0"/>
              <a:t>Direct effect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49995" y="2253902"/>
            <a:ext cx="1736373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2" b="1" dirty="0"/>
              <a:t>Haldane effect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10951" y="2953278"/>
            <a:ext cx="1728609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2" b="1" dirty="0"/>
              <a:t>CO</a:t>
            </a:r>
            <a:r>
              <a:rPr lang="en-US" sz="1500" b="1" baseline="-25000" dirty="0"/>
              <a:t>2</a:t>
            </a:r>
            <a:r>
              <a:rPr lang="en-US" sz="1762" b="1" baseline="-25000" dirty="0"/>
              <a:t> </a:t>
            </a:r>
            <a:r>
              <a:rPr lang="en-US" sz="1762" b="1" dirty="0"/>
              <a:t>unloading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613581" y="3505414"/>
            <a:ext cx="2031325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2" b="1" dirty="0"/>
              <a:t>Carbamino effect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59666" y="3505415"/>
            <a:ext cx="1377300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0" b="1" dirty="0"/>
              <a:t>Bohr effect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764192" y="4195587"/>
            <a:ext cx="1331231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2" b="1" dirty="0"/>
              <a:t>O</a:t>
            </a:r>
            <a:r>
              <a:rPr lang="en-US" sz="1500" b="1" baseline="-25000" dirty="0"/>
              <a:t>2</a:t>
            </a:r>
            <a:r>
              <a:rPr lang="en-US" sz="1762" b="1" baseline="-25000" dirty="0"/>
              <a:t>  </a:t>
            </a:r>
            <a:r>
              <a:rPr lang="en-US" sz="1762" b="1" dirty="0"/>
              <a:t>loading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365271" y="4195587"/>
            <a:ext cx="3159903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2" b="1" dirty="0"/>
              <a:t>Hemoglobin</a:t>
            </a:r>
            <a:r>
              <a:rPr lang="fr-FR" sz="1762" b="1" dirty="0"/>
              <a:t>'</a:t>
            </a:r>
            <a:r>
              <a:rPr lang="en-US" sz="1762" b="1" dirty="0"/>
              <a:t>s afﬁnity for O</a:t>
            </a:r>
            <a:r>
              <a:rPr lang="en-US" sz="1500" b="1" baseline="-25000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80510" y="4876566"/>
            <a:ext cx="5950444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62" b="1" dirty="0"/>
              <a:t>CO</a:t>
            </a:r>
            <a:r>
              <a:rPr lang="en-US" sz="1500" b="1" baseline="-25000" dirty="0"/>
              <a:t>2</a:t>
            </a:r>
            <a:r>
              <a:rPr lang="en-US" sz="1762" b="1" dirty="0"/>
              <a:t> unloading and O</a:t>
            </a:r>
            <a:r>
              <a:rPr lang="en-US" sz="1500" b="1" baseline="-25000" dirty="0"/>
              <a:t>2</a:t>
            </a:r>
            <a:r>
              <a:rPr lang="en-US" sz="1762" b="1" dirty="0"/>
              <a:t> loading of hemoglobin in lungs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52900" y="6247694"/>
            <a:ext cx="877163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62" b="1" dirty="0"/>
              <a:t>Result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39668" y="5493106"/>
            <a:ext cx="1766599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62" b="1" dirty="0"/>
              <a:t>Initial stimulus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52682" y="5879601"/>
            <a:ext cx="2710999" cy="363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62" b="1" dirty="0"/>
              <a:t>Physiological response</a:t>
            </a:r>
          </a:p>
        </p:txBody>
      </p:sp>
      <p:sp>
        <p:nvSpPr>
          <p:cNvPr id="129044" name="Rectangle 21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17.13b  Effects of </a:t>
            </a:r>
            <a:r>
              <a:rPr lang="en-US" sz="1200" b="1" i="1" dirty="0">
                <a:solidFill>
                  <a:srgbClr val="000000"/>
                </a:solidFill>
              </a:rPr>
              <a:t>P</a:t>
            </a:r>
            <a:r>
              <a:rPr lang="en-US" sz="1200" b="1" baseline="-25000" dirty="0">
                <a:solidFill>
                  <a:srgbClr val="000000"/>
                </a:solidFill>
              </a:rPr>
              <a:t>O</a:t>
            </a:r>
            <a:r>
              <a:rPr lang="en-US" sz="1200" b="1" baseline="-5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 and </a:t>
            </a:r>
            <a:r>
              <a:rPr lang="en-US" sz="1200" b="1" i="1" dirty="0">
                <a:solidFill>
                  <a:srgbClr val="000000"/>
                </a:solidFill>
              </a:rPr>
              <a:t>P</a:t>
            </a:r>
            <a:r>
              <a:rPr lang="en-US" sz="1200" b="1" baseline="-25000" dirty="0">
                <a:solidFill>
                  <a:srgbClr val="000000"/>
                </a:solidFill>
              </a:rPr>
              <a:t>CO</a:t>
            </a:r>
            <a:r>
              <a:rPr lang="en-US" sz="1200" b="1" baseline="-5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 on carbon dioxide and oxygen loading and unloading.</a:t>
            </a:r>
          </a:p>
        </p:txBody>
      </p:sp>
    </p:spTree>
    <p:extLst>
      <p:ext uri="{BB962C8B-B14F-4D97-AF65-F5344CB8AC3E}">
        <p14:creationId xmlns:p14="http://schemas.microsoft.com/office/powerpoint/2010/main" val="24668487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17.5	Central Regulation of Ventilation</a:t>
            </a:r>
          </a:p>
        </p:txBody>
      </p:sp>
      <p:sp>
        <p:nvSpPr>
          <p:cNvPr id="131074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control of breathing by motor neurons</a:t>
            </a:r>
          </a:p>
          <a:p>
            <a:r>
              <a:rPr lang="en-US" dirty="0"/>
              <a:t>Generation of breathing rhythm in the brainstem</a:t>
            </a:r>
          </a:p>
          <a:p>
            <a:r>
              <a:rPr lang="en-US" dirty="0"/>
              <a:t>Peripheral input to respiratory centers</a:t>
            </a:r>
          </a:p>
        </p:txBody>
      </p:sp>
    </p:spTree>
    <p:extLst>
      <p:ext uri="{BB962C8B-B14F-4D97-AF65-F5344CB8AC3E}">
        <p14:creationId xmlns:p14="http://schemas.microsoft.com/office/powerpoint/2010/main" val="42382789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Control of Breathing by Motor Neurons</a:t>
            </a:r>
          </a:p>
        </p:txBody>
      </p:sp>
      <p:sp>
        <p:nvSpPr>
          <p:cNvPr id="133122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Respiratory muscles = skeletal muscles</a:t>
            </a:r>
          </a:p>
          <a:p>
            <a:r>
              <a:rPr lang="en-US" dirty="0"/>
              <a:t>Controlled by motor neurons</a:t>
            </a:r>
          </a:p>
          <a:p>
            <a:r>
              <a:rPr lang="en-US" dirty="0"/>
              <a:t>Inspiration</a:t>
            </a:r>
          </a:p>
          <a:p>
            <a:pPr lvl="1"/>
            <a:r>
              <a:rPr lang="en-US" dirty="0"/>
              <a:t>Phrenic nerve → diaphragm</a:t>
            </a:r>
          </a:p>
          <a:p>
            <a:pPr lvl="1"/>
            <a:r>
              <a:rPr lang="en-US" dirty="0"/>
              <a:t>External intercostal nerve → external intercostal muscles</a:t>
            </a:r>
          </a:p>
          <a:p>
            <a:r>
              <a:rPr lang="en-US" dirty="0"/>
              <a:t>Expiration</a:t>
            </a:r>
          </a:p>
          <a:p>
            <a:pPr lvl="1"/>
            <a:r>
              <a:rPr lang="en-US" dirty="0"/>
              <a:t>Internal intercostal nerve → internal intercostal muscles</a:t>
            </a:r>
          </a:p>
        </p:txBody>
      </p:sp>
    </p:spTree>
    <p:extLst>
      <p:ext uri="{BB962C8B-B14F-4D97-AF65-F5344CB8AC3E}">
        <p14:creationId xmlns:p14="http://schemas.microsoft.com/office/powerpoint/2010/main" val="34778741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figure_17_14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"/>
          <a:stretch/>
        </p:blipFill>
        <p:spPr>
          <a:xfrm>
            <a:off x="1909903" y="408210"/>
            <a:ext cx="5324195" cy="622300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 bwMode="auto">
          <a:xfrm flipV="1">
            <a:off x="3403600" y="3018060"/>
            <a:ext cx="79375" cy="3333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 flipV="1">
            <a:off x="3629025" y="3157760"/>
            <a:ext cx="66675" cy="28892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1883332" y="744072"/>
            <a:ext cx="670098" cy="409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b="1" dirty="0"/>
              <a:t>Phrenic</a:t>
            </a:r>
          </a:p>
          <a:p>
            <a:pPr algn="l"/>
            <a:r>
              <a:rPr lang="en-US" sz="1032" b="1" dirty="0"/>
              <a:t>nerve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883332" y="1296209"/>
            <a:ext cx="853945" cy="568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b="1" dirty="0"/>
              <a:t>External</a:t>
            </a:r>
          </a:p>
          <a:p>
            <a:pPr algn="l"/>
            <a:r>
              <a:rPr lang="en-US" sz="1032" b="1" dirty="0"/>
              <a:t>Intercostal</a:t>
            </a:r>
          </a:p>
          <a:p>
            <a:pPr algn="l"/>
            <a:r>
              <a:rPr lang="en-US" sz="1032" b="1" dirty="0"/>
              <a:t>nerve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83332" y="1977179"/>
            <a:ext cx="853945" cy="568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b="1" dirty="0"/>
              <a:t>Internal</a:t>
            </a:r>
          </a:p>
          <a:p>
            <a:pPr algn="l"/>
            <a:r>
              <a:rPr lang="en-US" sz="1032" b="1" dirty="0"/>
              <a:t>Intercostal</a:t>
            </a:r>
          </a:p>
          <a:p>
            <a:pPr algn="l"/>
            <a:r>
              <a:rPr lang="en-US" sz="1032" b="1" dirty="0"/>
              <a:t>nerve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83332" y="3210267"/>
            <a:ext cx="1374302" cy="409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b="1" dirty="0"/>
              <a:t>Inspiratory muscle</a:t>
            </a:r>
          </a:p>
          <a:p>
            <a:pPr algn="l"/>
            <a:r>
              <a:rPr lang="en-US" sz="1032" b="1" dirty="0"/>
              <a:t>tension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74129" y="4609014"/>
            <a:ext cx="1374302" cy="409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b="1" dirty="0"/>
              <a:t>Expiratory muscle</a:t>
            </a:r>
          </a:p>
          <a:p>
            <a:pPr algn="l"/>
            <a:r>
              <a:rPr lang="en-US" sz="1032" b="1" dirty="0"/>
              <a:t>tension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74129" y="6007761"/>
            <a:ext cx="1008130" cy="251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b="1" dirty="0"/>
              <a:t>Lung volume</a:t>
            </a:r>
          </a:p>
        </p:txBody>
      </p:sp>
      <p:cxnSp>
        <p:nvCxnSpPr>
          <p:cNvPr id="43" name="Straight Connector 42"/>
          <p:cNvCxnSpPr/>
          <p:nvPr/>
        </p:nvCxnSpPr>
        <p:spPr bwMode="auto">
          <a:xfrm flipV="1">
            <a:off x="3371850" y="5672360"/>
            <a:ext cx="76200" cy="3941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/>
          <p:nvPr/>
        </p:nvCxnSpPr>
        <p:spPr bwMode="auto">
          <a:xfrm flipV="1">
            <a:off x="3644900" y="5843810"/>
            <a:ext cx="38100" cy="28935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 flipV="1">
            <a:off x="5870431" y="4421410"/>
            <a:ext cx="144" cy="26979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 flipV="1">
            <a:off x="6219681" y="4227735"/>
            <a:ext cx="3319" cy="40949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7" name="TextBox 46"/>
          <p:cNvSpPr txBox="1"/>
          <p:nvPr/>
        </p:nvSpPr>
        <p:spPr>
          <a:xfrm>
            <a:off x="2619545" y="2124398"/>
            <a:ext cx="648192" cy="251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b="1" dirty="0"/>
              <a:t>–70 mV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19545" y="1443429"/>
            <a:ext cx="648192" cy="251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b="1" dirty="0"/>
              <a:t>–70 mV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19545" y="872888"/>
            <a:ext cx="648192" cy="251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b="1" dirty="0"/>
              <a:t>–70 mV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374163" y="2814569"/>
            <a:ext cx="927225" cy="251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b="1" dirty="0"/>
              <a:t>Contraction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22634" y="2971009"/>
            <a:ext cx="853945" cy="251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b="1" dirty="0"/>
              <a:t>Relaxation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803668" y="4001665"/>
            <a:ext cx="853945" cy="251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b="1" dirty="0"/>
              <a:t>Relaxation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371143" y="4185710"/>
            <a:ext cx="927225" cy="251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b="1" dirty="0"/>
              <a:t>Contraction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364961" y="5529245"/>
            <a:ext cx="861118" cy="251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b="1" dirty="0"/>
              <a:t>Inspiration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13434" y="5694885"/>
            <a:ext cx="861118" cy="251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b="1" dirty="0"/>
              <a:t>Expiration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242307" y="4737848"/>
            <a:ext cx="258269" cy="251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b="1" dirty="0"/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42307" y="3504748"/>
            <a:ext cx="258269" cy="251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b="1" dirty="0"/>
              <a:t>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996856" y="4737854"/>
            <a:ext cx="258269" cy="251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b="1" dirty="0"/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996856" y="3504749"/>
            <a:ext cx="258269" cy="251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b="1" dirty="0"/>
              <a:t>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788283" y="6421874"/>
            <a:ext cx="493554" cy="251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b="1" dirty="0"/>
              <a:t>Time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042937" y="6421874"/>
            <a:ext cx="493554" cy="251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b="1" dirty="0"/>
              <a:t>Time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429381" y="385168"/>
            <a:ext cx="1309457" cy="251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dirty="0">
                <a:latin typeface="Arial Black"/>
                <a:cs typeface="Arial Black"/>
              </a:rPr>
              <a:t>Quiet breathing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601209" y="385168"/>
            <a:ext cx="1454725" cy="251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2" dirty="0">
                <a:latin typeface="Arial Black"/>
                <a:cs typeface="Arial Black"/>
              </a:rPr>
              <a:t>Active ventilation</a:t>
            </a:r>
          </a:p>
        </p:txBody>
      </p:sp>
      <p:sp>
        <p:nvSpPr>
          <p:cNvPr id="135193" name="Rectangle 69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17.14  A comparison of quiet breathing and active ventilation.</a:t>
            </a:r>
          </a:p>
        </p:txBody>
      </p:sp>
    </p:spTree>
    <p:extLst>
      <p:ext uri="{BB962C8B-B14F-4D97-AF65-F5344CB8AC3E}">
        <p14:creationId xmlns:p14="http://schemas.microsoft.com/office/powerpoint/2010/main" val="30634071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Control of Breathing by Motor Neurons</a:t>
            </a:r>
          </a:p>
        </p:txBody>
      </p:sp>
      <p:sp>
        <p:nvSpPr>
          <p:cNvPr id="13721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Components that generate the breathing rhythm</a:t>
            </a:r>
          </a:p>
          <a:p>
            <a:pPr lvl="1"/>
            <a:r>
              <a:rPr lang="en-US" dirty="0"/>
              <a:t>Phrenic nerve</a:t>
            </a:r>
          </a:p>
          <a:p>
            <a:pPr lvl="1"/>
            <a:r>
              <a:rPr lang="en-US" dirty="0"/>
              <a:t>Internal and external intercostal nerves</a:t>
            </a:r>
          </a:p>
          <a:p>
            <a:pPr lvl="1"/>
            <a:r>
              <a:rPr lang="en-US" dirty="0"/>
              <a:t>Inspiratory and expiratory neurons</a:t>
            </a:r>
          </a:p>
          <a:p>
            <a:pPr lvl="1"/>
            <a:r>
              <a:rPr lang="en-US" dirty="0"/>
              <a:t>Respiratory control centers of medulla</a:t>
            </a:r>
          </a:p>
          <a:p>
            <a:pPr lvl="1"/>
            <a:r>
              <a:rPr lang="en-US" dirty="0"/>
              <a:t>Respiratory control centers of pons</a:t>
            </a:r>
          </a:p>
          <a:p>
            <a:pPr lvl="1"/>
            <a:r>
              <a:rPr lang="en-US" dirty="0"/>
              <a:t>Central pattern generator</a:t>
            </a:r>
          </a:p>
        </p:txBody>
      </p:sp>
    </p:spTree>
    <p:extLst>
      <p:ext uri="{BB962C8B-B14F-4D97-AF65-F5344CB8AC3E}">
        <p14:creationId xmlns:p14="http://schemas.microsoft.com/office/powerpoint/2010/main" val="2018084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Partial Pressure of Gases</a:t>
            </a:r>
          </a:p>
        </p:txBody>
      </p:sp>
      <p:sp>
        <p:nvSpPr>
          <p:cNvPr id="1638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 gas law</a:t>
            </a:r>
          </a:p>
          <a:p>
            <a:pPr lvl="1"/>
            <a:r>
              <a:rPr lang="en-US" dirty="0"/>
              <a:t>Pressure of a gas depends on the temperature, number of gas molecules, and volume</a:t>
            </a:r>
          </a:p>
          <a:p>
            <a:pPr lvl="1"/>
            <a:r>
              <a:rPr lang="en-US" i="1" dirty="0"/>
              <a:t>PV</a:t>
            </a:r>
            <a:r>
              <a:rPr lang="en-US" dirty="0"/>
              <a:t> = </a:t>
            </a:r>
            <a:r>
              <a:rPr lang="en-US" i="1" dirty="0" err="1"/>
              <a:t>nRT</a:t>
            </a:r>
            <a:endParaRPr lang="en-US" i="1" dirty="0"/>
          </a:p>
          <a:p>
            <a:pPr lvl="1"/>
            <a:r>
              <a:rPr lang="en-US" i="1" dirty="0"/>
              <a:t>P</a:t>
            </a:r>
            <a:r>
              <a:rPr lang="en-US" dirty="0"/>
              <a:t> = </a:t>
            </a:r>
            <a:r>
              <a:rPr lang="en-US" i="1" dirty="0" err="1"/>
              <a:t>nRT</a:t>
            </a:r>
            <a:r>
              <a:rPr lang="en-US" dirty="0"/>
              <a:t>/</a:t>
            </a:r>
            <a:r>
              <a:rPr lang="en-US" i="1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8424524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Generation of the Breathing Rhythm in the Brainstem</a:t>
            </a:r>
          </a:p>
        </p:txBody>
      </p:sp>
      <p:sp>
        <p:nvSpPr>
          <p:cNvPr id="13926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Brainstem respiratory centers</a:t>
            </a:r>
          </a:p>
          <a:p>
            <a:pPr lvl="1"/>
            <a:r>
              <a:rPr lang="en-US" dirty="0"/>
              <a:t>Inspiratory neurons</a:t>
            </a:r>
          </a:p>
          <a:p>
            <a:pPr lvl="2"/>
            <a:r>
              <a:rPr lang="en-US" dirty="0"/>
              <a:t>Depolarize during inspiration</a:t>
            </a:r>
          </a:p>
          <a:p>
            <a:pPr lvl="1"/>
            <a:r>
              <a:rPr lang="en-US" dirty="0"/>
              <a:t>Expiratory neurons</a:t>
            </a:r>
          </a:p>
          <a:p>
            <a:pPr lvl="2"/>
            <a:r>
              <a:rPr lang="en-US" dirty="0"/>
              <a:t>Depolarize during expiration</a:t>
            </a:r>
          </a:p>
          <a:p>
            <a:pPr lvl="1"/>
            <a:r>
              <a:rPr lang="en-US" dirty="0"/>
              <a:t>Mixed neurons</a:t>
            </a:r>
          </a:p>
          <a:p>
            <a:pPr lvl="2"/>
            <a:r>
              <a:rPr lang="en-US" dirty="0"/>
              <a:t>Have properties of both inspiratory and expiratory neurons</a:t>
            </a:r>
          </a:p>
        </p:txBody>
      </p:sp>
    </p:spTree>
    <p:extLst>
      <p:ext uri="{BB962C8B-B14F-4D97-AF65-F5344CB8AC3E}">
        <p14:creationId xmlns:p14="http://schemas.microsoft.com/office/powerpoint/2010/main" val="35429969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36" name="Rectangle 26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17.15  Brainstem centers of respiratory control.</a:t>
            </a:r>
          </a:p>
        </p:txBody>
      </p:sp>
      <p:pic>
        <p:nvPicPr>
          <p:cNvPr id="33" name="Picture 32" descr="figure_17_15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"/>
          <a:stretch/>
        </p:blipFill>
        <p:spPr>
          <a:xfrm>
            <a:off x="2362901" y="444494"/>
            <a:ext cx="4418199" cy="6223000"/>
          </a:xfrm>
          <a:prstGeom prst="rect">
            <a:avLst/>
          </a:prstGeom>
        </p:spPr>
      </p:pic>
      <p:sp>
        <p:nvSpPr>
          <p:cNvPr id="34" name="Freeform 33"/>
          <p:cNvSpPr/>
          <p:nvPr/>
        </p:nvSpPr>
        <p:spPr>
          <a:xfrm>
            <a:off x="5893254" y="3844918"/>
            <a:ext cx="110671" cy="455235"/>
          </a:xfrm>
          <a:custGeom>
            <a:avLst/>
            <a:gdLst>
              <a:gd name="connsiteX0" fmla="*/ 4233 w 194733"/>
              <a:gd name="connsiteY0" fmla="*/ 0 h 1143000"/>
              <a:gd name="connsiteX1" fmla="*/ 190500 w 194733"/>
              <a:gd name="connsiteY1" fmla="*/ 0 h 1143000"/>
              <a:gd name="connsiteX2" fmla="*/ 194733 w 194733"/>
              <a:gd name="connsiteY2" fmla="*/ 1143000 h 1143000"/>
              <a:gd name="connsiteX3" fmla="*/ 0 w 194733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733" h="1143000">
                <a:moveTo>
                  <a:pt x="4233" y="0"/>
                </a:moveTo>
                <a:lnTo>
                  <a:pt x="190500" y="0"/>
                </a:lnTo>
                <a:lnTo>
                  <a:pt x="194733" y="1143000"/>
                </a:lnTo>
                <a:lnTo>
                  <a:pt x="0" y="114300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6001204" y="4085312"/>
            <a:ext cx="10749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" name="Freeform 35"/>
          <p:cNvSpPr/>
          <p:nvPr/>
        </p:nvSpPr>
        <p:spPr>
          <a:xfrm>
            <a:off x="5893254" y="4340218"/>
            <a:ext cx="110671" cy="844551"/>
          </a:xfrm>
          <a:custGeom>
            <a:avLst/>
            <a:gdLst>
              <a:gd name="connsiteX0" fmla="*/ 4233 w 194733"/>
              <a:gd name="connsiteY0" fmla="*/ 0 h 1143000"/>
              <a:gd name="connsiteX1" fmla="*/ 190500 w 194733"/>
              <a:gd name="connsiteY1" fmla="*/ 0 h 1143000"/>
              <a:gd name="connsiteX2" fmla="*/ 194733 w 194733"/>
              <a:gd name="connsiteY2" fmla="*/ 1143000 h 1143000"/>
              <a:gd name="connsiteX3" fmla="*/ 0 w 194733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733" h="1143000">
                <a:moveTo>
                  <a:pt x="4233" y="0"/>
                </a:moveTo>
                <a:lnTo>
                  <a:pt x="190500" y="0"/>
                </a:lnTo>
                <a:lnTo>
                  <a:pt x="194733" y="1143000"/>
                </a:lnTo>
                <a:lnTo>
                  <a:pt x="0" y="114300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7" name="Straight Connector 36"/>
          <p:cNvCxnSpPr/>
          <p:nvPr/>
        </p:nvCxnSpPr>
        <p:spPr bwMode="auto">
          <a:xfrm>
            <a:off x="6001204" y="4764762"/>
            <a:ext cx="10749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Freeform 37"/>
          <p:cNvSpPr/>
          <p:nvPr/>
        </p:nvSpPr>
        <p:spPr>
          <a:xfrm>
            <a:off x="5893254" y="5219693"/>
            <a:ext cx="110671" cy="933451"/>
          </a:xfrm>
          <a:custGeom>
            <a:avLst/>
            <a:gdLst>
              <a:gd name="connsiteX0" fmla="*/ 4233 w 194733"/>
              <a:gd name="connsiteY0" fmla="*/ 0 h 1143000"/>
              <a:gd name="connsiteX1" fmla="*/ 190500 w 194733"/>
              <a:gd name="connsiteY1" fmla="*/ 0 h 1143000"/>
              <a:gd name="connsiteX2" fmla="*/ 194733 w 194733"/>
              <a:gd name="connsiteY2" fmla="*/ 1143000 h 1143000"/>
              <a:gd name="connsiteX3" fmla="*/ 0 w 194733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733" h="1143000">
                <a:moveTo>
                  <a:pt x="4233" y="0"/>
                </a:moveTo>
                <a:lnTo>
                  <a:pt x="190500" y="0"/>
                </a:lnTo>
                <a:lnTo>
                  <a:pt x="194733" y="1143000"/>
                </a:lnTo>
                <a:lnTo>
                  <a:pt x="0" y="114300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>
            <a:off x="6001204" y="5685512"/>
            <a:ext cx="10749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Freeform 39"/>
          <p:cNvSpPr/>
          <p:nvPr/>
        </p:nvSpPr>
        <p:spPr>
          <a:xfrm>
            <a:off x="5893254" y="6191243"/>
            <a:ext cx="110671" cy="441325"/>
          </a:xfrm>
          <a:custGeom>
            <a:avLst/>
            <a:gdLst>
              <a:gd name="connsiteX0" fmla="*/ 4233 w 194733"/>
              <a:gd name="connsiteY0" fmla="*/ 0 h 1143000"/>
              <a:gd name="connsiteX1" fmla="*/ 190500 w 194733"/>
              <a:gd name="connsiteY1" fmla="*/ 0 h 1143000"/>
              <a:gd name="connsiteX2" fmla="*/ 194733 w 194733"/>
              <a:gd name="connsiteY2" fmla="*/ 1143000 h 1143000"/>
              <a:gd name="connsiteX3" fmla="*/ 0 w 194733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733" h="1143000">
                <a:moveTo>
                  <a:pt x="4233" y="0"/>
                </a:moveTo>
                <a:lnTo>
                  <a:pt x="190500" y="0"/>
                </a:lnTo>
                <a:lnTo>
                  <a:pt x="194733" y="1143000"/>
                </a:lnTo>
                <a:lnTo>
                  <a:pt x="0" y="114300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41" name="Straight Connector 40"/>
          <p:cNvCxnSpPr/>
          <p:nvPr/>
        </p:nvCxnSpPr>
        <p:spPr bwMode="auto">
          <a:xfrm>
            <a:off x="6001204" y="6412587"/>
            <a:ext cx="10749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 flipH="1">
            <a:off x="4327525" y="5956294"/>
            <a:ext cx="1025525" cy="3841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 flipH="1">
            <a:off x="4365625" y="5784844"/>
            <a:ext cx="66357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/>
          <p:nvPr/>
        </p:nvCxnSpPr>
        <p:spPr bwMode="auto">
          <a:xfrm flipH="1">
            <a:off x="4378325" y="5448294"/>
            <a:ext cx="46672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 flipH="1">
            <a:off x="4330700" y="4908544"/>
            <a:ext cx="2413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4060825" y="4378319"/>
            <a:ext cx="876300" cy="3873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7" name="TextBox 46"/>
          <p:cNvSpPr txBox="1"/>
          <p:nvPr/>
        </p:nvSpPr>
        <p:spPr>
          <a:xfrm>
            <a:off x="2621149" y="4580898"/>
            <a:ext cx="1528635" cy="444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43" b="1" dirty="0"/>
              <a:t>Pontine respiratory </a:t>
            </a:r>
          </a:p>
          <a:p>
            <a:pPr algn="l"/>
            <a:r>
              <a:rPr lang="en-US" sz="1143" b="1" dirty="0"/>
              <a:t>group (PRG)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63509" y="4976596"/>
            <a:ext cx="543739" cy="268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43" b="1" dirty="0"/>
              <a:t>Pons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980054" y="5289474"/>
            <a:ext cx="1471306" cy="268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43" b="1" dirty="0"/>
              <a:t>Medulla oblongata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970851" y="5611554"/>
            <a:ext cx="1480038" cy="444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43" b="1" dirty="0"/>
              <a:t>Ventral respiratory </a:t>
            </a:r>
          </a:p>
          <a:p>
            <a:pPr algn="l"/>
            <a:r>
              <a:rPr lang="en-US" sz="1143" b="1" dirty="0"/>
              <a:t>group (VRG)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961651" y="6172892"/>
            <a:ext cx="1480038" cy="444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43" b="1" dirty="0"/>
              <a:t>Dorsal respiratory </a:t>
            </a:r>
          </a:p>
          <a:p>
            <a:pPr algn="l"/>
            <a:r>
              <a:rPr lang="en-US" sz="1143" b="1" dirty="0"/>
              <a:t>group (DRG)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044548" y="3936738"/>
            <a:ext cx="795385" cy="268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43" b="1" dirty="0"/>
              <a:t>Midbrain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044545" y="4608503"/>
            <a:ext cx="543739" cy="268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43" b="1" dirty="0"/>
              <a:t>Pons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044545" y="5537933"/>
            <a:ext cx="730327" cy="268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43" b="1" dirty="0"/>
              <a:t>Medulla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44543" y="6283318"/>
            <a:ext cx="624472" cy="444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43" b="1" dirty="0"/>
              <a:t>Spinal</a:t>
            </a:r>
          </a:p>
          <a:p>
            <a:pPr algn="l"/>
            <a:r>
              <a:rPr lang="en-US" sz="1143" b="1" dirty="0"/>
              <a:t>cord</a:t>
            </a:r>
          </a:p>
        </p:txBody>
      </p:sp>
    </p:spTree>
    <p:extLst>
      <p:ext uri="{BB962C8B-B14F-4D97-AF65-F5344CB8AC3E}">
        <p14:creationId xmlns:p14="http://schemas.microsoft.com/office/powerpoint/2010/main" val="25069489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Generation of the Breathing Rhythm in the Brainstem</a:t>
            </a:r>
          </a:p>
        </p:txBody>
      </p:sp>
      <p:sp>
        <p:nvSpPr>
          <p:cNvPr id="143362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medulla</a:t>
            </a:r>
          </a:p>
          <a:p>
            <a:pPr lvl="1"/>
            <a:r>
              <a:rPr lang="en-US"/>
              <a:t>Two respiratory control centers located on each side of the medulla</a:t>
            </a:r>
          </a:p>
          <a:p>
            <a:pPr lvl="2"/>
            <a:r>
              <a:rPr lang="en-US"/>
              <a:t>Ventral respiratory group (VRG): nucleus ambiguus</a:t>
            </a:r>
          </a:p>
          <a:p>
            <a:pPr lvl="2"/>
            <a:r>
              <a:rPr lang="en-US"/>
              <a:t>Dorsal respiratory group (DRG): nucleus tractus solitarius</a:t>
            </a:r>
          </a:p>
          <a:p>
            <a:pPr lvl="1"/>
            <a:r>
              <a:rPr lang="en-US"/>
              <a:t>Inspiratory neurons are hypothesized to control motor neurons to inspiratory muscles</a:t>
            </a:r>
          </a:p>
          <a:p>
            <a:pPr lvl="1"/>
            <a:r>
              <a:rPr lang="en-US"/>
              <a:t>Expiratory neurons are hypothesized to control motor neurons to expiratory muscles and/or inhibit inspiratory neurons</a:t>
            </a:r>
          </a:p>
        </p:txBody>
      </p:sp>
    </p:spTree>
    <p:extLst>
      <p:ext uri="{BB962C8B-B14F-4D97-AF65-F5344CB8AC3E}">
        <p14:creationId xmlns:p14="http://schemas.microsoft.com/office/powerpoint/2010/main" val="30991976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figure_17_16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"/>
          <a:stretch/>
        </p:blipFill>
        <p:spPr>
          <a:xfrm>
            <a:off x="1648105" y="380997"/>
            <a:ext cx="5847790" cy="6223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16200000">
            <a:off x="80962" y="1857946"/>
            <a:ext cx="33909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Frequency of action potentials (Hz)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535141" y="4839486"/>
            <a:ext cx="24825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Membrane potential (mV)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63681" y="615641"/>
            <a:ext cx="11678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Inspiration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95610" y="615642"/>
            <a:ext cx="11678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Expiration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83985" y="615641"/>
            <a:ext cx="11678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Inspiration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15914" y="615642"/>
            <a:ext cx="11678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Expiration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79828" y="6330258"/>
            <a:ext cx="6301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Time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81539" y="2538918"/>
            <a:ext cx="2916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81539" y="4314958"/>
            <a:ext cx="2916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73330" y="5244387"/>
            <a:ext cx="5056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–70</a:t>
            </a:r>
          </a:p>
        </p:txBody>
      </p:sp>
      <p:sp>
        <p:nvSpPr>
          <p:cNvPr id="145414" name="Rectangle 25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17.16  Activity of inspiratory neurons.</a:t>
            </a:r>
          </a:p>
        </p:txBody>
      </p:sp>
    </p:spTree>
    <p:extLst>
      <p:ext uri="{BB962C8B-B14F-4D97-AF65-F5344CB8AC3E}">
        <p14:creationId xmlns:p14="http://schemas.microsoft.com/office/powerpoint/2010/main" val="21167530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Generation of the Breathing Rhythm in the Brainstem</a:t>
            </a:r>
          </a:p>
        </p:txBody>
      </p:sp>
      <p:sp>
        <p:nvSpPr>
          <p:cNvPr id="14745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Pontine respiratory group</a:t>
            </a:r>
          </a:p>
          <a:p>
            <a:pPr lvl="1"/>
            <a:r>
              <a:rPr lang="en-US" dirty="0"/>
              <a:t>Contains inspiratory, expiratory, and mixed neurons</a:t>
            </a:r>
          </a:p>
          <a:p>
            <a:pPr lvl="1"/>
            <a:r>
              <a:rPr lang="en-US" dirty="0"/>
              <a:t>May regulate transitions between inspiration </a:t>
            </a:r>
            <a:br>
              <a:rPr lang="en-US" dirty="0"/>
            </a:br>
            <a:r>
              <a:rPr lang="en-US" dirty="0"/>
              <a:t>and expiration</a:t>
            </a:r>
          </a:p>
        </p:txBody>
      </p:sp>
    </p:spTree>
    <p:extLst>
      <p:ext uri="{BB962C8B-B14F-4D97-AF65-F5344CB8AC3E}">
        <p14:creationId xmlns:p14="http://schemas.microsoft.com/office/powerpoint/2010/main" val="39125256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Generation of the Breathing Rhythm in the Brainstem</a:t>
            </a:r>
          </a:p>
        </p:txBody>
      </p:sp>
      <p:sp>
        <p:nvSpPr>
          <p:cNvPr id="14950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 pattern generator</a:t>
            </a:r>
          </a:p>
          <a:p>
            <a:pPr lvl="1"/>
            <a:r>
              <a:rPr lang="en-US" dirty="0"/>
              <a:t>Central pattern generator establishes respiratory cycle</a:t>
            </a:r>
          </a:p>
          <a:p>
            <a:pPr lvl="1"/>
            <a:r>
              <a:rPr lang="en-US" dirty="0"/>
              <a:t>Location and mechanism of action are unknown</a:t>
            </a:r>
          </a:p>
        </p:txBody>
      </p:sp>
    </p:spTree>
    <p:extLst>
      <p:ext uri="{BB962C8B-B14F-4D97-AF65-F5344CB8AC3E}">
        <p14:creationId xmlns:p14="http://schemas.microsoft.com/office/powerpoint/2010/main" val="15466949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7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17.17  Model of respiratory control during quiet breathing.</a:t>
            </a:r>
          </a:p>
        </p:txBody>
      </p:sp>
      <p:pic>
        <p:nvPicPr>
          <p:cNvPr id="17" name="Picture 16" descr="figure_17_17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5"/>
          <a:stretch/>
        </p:blipFill>
        <p:spPr>
          <a:xfrm>
            <a:off x="271272" y="1844040"/>
            <a:ext cx="8601456" cy="29871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31393" y="2226954"/>
            <a:ext cx="2218266" cy="1326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119" b="1" dirty="0"/>
              <a:t>Sensory input:</a:t>
            </a:r>
          </a:p>
          <a:p>
            <a:pPr algn="l">
              <a:lnSpc>
                <a:spcPct val="120000"/>
              </a:lnSpc>
            </a:pPr>
            <a:r>
              <a:rPr lang="en-US" sz="1119" b="1" dirty="0"/>
              <a:t>  Central chemoreceptors</a:t>
            </a:r>
          </a:p>
          <a:p>
            <a:pPr algn="l">
              <a:lnSpc>
                <a:spcPct val="120000"/>
              </a:lnSpc>
            </a:pPr>
            <a:r>
              <a:rPr lang="en-US" sz="1119" b="1" dirty="0"/>
              <a:t>  Peripheral chemoreceptors</a:t>
            </a:r>
          </a:p>
          <a:p>
            <a:pPr algn="l">
              <a:lnSpc>
                <a:spcPct val="120000"/>
              </a:lnSpc>
            </a:pPr>
            <a:r>
              <a:rPr lang="en-US" sz="1119" b="1" dirty="0"/>
              <a:t>  Pulmonary stretch receptors</a:t>
            </a:r>
          </a:p>
          <a:p>
            <a:pPr algn="l">
              <a:lnSpc>
                <a:spcPct val="120000"/>
              </a:lnSpc>
            </a:pPr>
            <a:r>
              <a:rPr lang="en-US" sz="1119" b="1" dirty="0"/>
              <a:t>  Irritant receptors</a:t>
            </a:r>
          </a:p>
          <a:p>
            <a:pPr algn="l">
              <a:lnSpc>
                <a:spcPct val="120000"/>
              </a:lnSpc>
            </a:pPr>
            <a:r>
              <a:rPr lang="en-US" sz="1119" b="1" dirty="0"/>
              <a:t>  Proprioceptors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49833" y="3708522"/>
            <a:ext cx="535499" cy="293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119" b="1" dirty="0"/>
              <a:t>Pons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5445" y="4141029"/>
            <a:ext cx="1986550" cy="293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119" b="1" dirty="0"/>
              <a:t>Cortex  (voluntary control)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40664" y="3588889"/>
            <a:ext cx="1205285" cy="608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19" b="1" dirty="0"/>
              <a:t>Central pattern</a:t>
            </a:r>
          </a:p>
          <a:p>
            <a:pPr algn="ctr"/>
            <a:r>
              <a:rPr lang="en-US" sz="1119" b="1" dirty="0"/>
              <a:t>generator</a:t>
            </a:r>
          </a:p>
          <a:p>
            <a:pPr algn="ctr"/>
            <a:r>
              <a:rPr lang="en-US" sz="1119" b="1" dirty="0"/>
              <a:t>(medulla)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44107" y="3588889"/>
            <a:ext cx="1532225" cy="608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19" b="1" dirty="0"/>
              <a:t>Inspiratory neurons </a:t>
            </a:r>
          </a:p>
          <a:p>
            <a:pPr algn="ctr"/>
            <a:r>
              <a:rPr lang="en-US" sz="1119" b="1" dirty="0"/>
              <a:t>of DRG and VRG</a:t>
            </a:r>
          </a:p>
          <a:p>
            <a:pPr algn="ctr"/>
            <a:r>
              <a:rPr lang="en-US" sz="1119" b="1" dirty="0"/>
              <a:t>(medulla)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14441" y="3736125"/>
            <a:ext cx="1380596" cy="264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19" b="1" dirty="0"/>
              <a:t>Breathing rhythm</a:t>
            </a:r>
          </a:p>
        </p:txBody>
      </p:sp>
    </p:spTree>
    <p:extLst>
      <p:ext uri="{BB962C8B-B14F-4D97-AF65-F5344CB8AC3E}">
        <p14:creationId xmlns:p14="http://schemas.microsoft.com/office/powerpoint/2010/main" val="36202476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Peripheral Input to Respiratory Centers</a:t>
            </a:r>
          </a:p>
        </p:txBody>
      </p:sp>
      <p:sp>
        <p:nvSpPr>
          <p:cNvPr id="153602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Chemoreceptors</a:t>
            </a:r>
          </a:p>
          <a:p>
            <a:r>
              <a:rPr lang="en-US"/>
              <a:t>Pulmonary stretch receptors</a:t>
            </a:r>
          </a:p>
          <a:p>
            <a:r>
              <a:rPr lang="en-US"/>
              <a:t>Irritant receptors</a:t>
            </a:r>
          </a:p>
          <a:p>
            <a:r>
              <a:rPr lang="en-US"/>
              <a:t>Muscle and joint proprioceptors</a:t>
            </a:r>
          </a:p>
        </p:txBody>
      </p:sp>
    </p:spTree>
    <p:extLst>
      <p:ext uri="{BB962C8B-B14F-4D97-AF65-F5344CB8AC3E}">
        <p14:creationId xmlns:p14="http://schemas.microsoft.com/office/powerpoint/2010/main" val="9664089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17.6	Control of Ventilation by Chemoreceptors</a:t>
            </a:r>
          </a:p>
        </p:txBody>
      </p:sp>
      <p:sp>
        <p:nvSpPr>
          <p:cNvPr id="155650" name="Rectangle 1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Chemoreceptors</a:t>
            </a:r>
          </a:p>
          <a:p>
            <a:pPr lvl="1"/>
            <a:r>
              <a:rPr lang="en-US" dirty="0"/>
              <a:t>Detect blood levels of O</a:t>
            </a:r>
            <a:r>
              <a:rPr lang="en-US" baseline="-25000" dirty="0"/>
              <a:t>2</a:t>
            </a:r>
            <a:r>
              <a:rPr lang="en-US" dirty="0"/>
              <a:t> and CO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Two types</a:t>
            </a:r>
          </a:p>
          <a:p>
            <a:pPr lvl="2"/>
            <a:r>
              <a:rPr lang="en-US" dirty="0"/>
              <a:t>Peripheral chemoreceptors in carotid bodies</a:t>
            </a:r>
          </a:p>
          <a:p>
            <a:pPr lvl="2"/>
            <a:r>
              <a:rPr lang="en-US" dirty="0"/>
              <a:t>Central chemoreceptors in medulla oblongata</a:t>
            </a:r>
          </a:p>
        </p:txBody>
      </p:sp>
    </p:spTree>
    <p:extLst>
      <p:ext uri="{BB962C8B-B14F-4D97-AF65-F5344CB8AC3E}">
        <p14:creationId xmlns:p14="http://schemas.microsoft.com/office/powerpoint/2010/main" val="27056069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Chemoreceptors</a:t>
            </a:r>
          </a:p>
        </p:txBody>
      </p:sp>
      <p:sp>
        <p:nvSpPr>
          <p:cNvPr id="157698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Peripheral chemoreceptors</a:t>
            </a:r>
          </a:p>
          <a:p>
            <a:pPr lvl="1"/>
            <a:r>
              <a:rPr lang="en-US" dirty="0"/>
              <a:t>Located in carotid bodies near carotid sinus</a:t>
            </a:r>
          </a:p>
          <a:p>
            <a:pPr lvl="1"/>
            <a:r>
              <a:rPr lang="en-US" dirty="0"/>
              <a:t>Direct contact with arterial blood</a:t>
            </a:r>
          </a:p>
          <a:p>
            <a:pPr lvl="1"/>
            <a:r>
              <a:rPr lang="en-US" dirty="0"/>
              <a:t>Communicate with afferent neurons via chemical messenger</a:t>
            </a:r>
          </a:p>
          <a:p>
            <a:pPr lvl="1"/>
            <a:r>
              <a:rPr lang="en-US" dirty="0"/>
              <a:t>Afferent neurons project to medullary respiratory control areas</a:t>
            </a:r>
          </a:p>
          <a:p>
            <a:pPr lvl="1"/>
            <a:r>
              <a:rPr lang="en-US" dirty="0"/>
              <a:t>Respond mainly to changes in blood pH</a:t>
            </a:r>
          </a:p>
        </p:txBody>
      </p:sp>
    </p:spTree>
    <p:extLst>
      <p:ext uri="{BB962C8B-B14F-4D97-AF65-F5344CB8AC3E}">
        <p14:creationId xmlns:p14="http://schemas.microsoft.com/office/powerpoint/2010/main" val="2548886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Partial Pressure of Gases</a:t>
            </a:r>
          </a:p>
        </p:txBody>
      </p:sp>
      <p:sp>
        <p:nvSpPr>
          <p:cNvPr id="1843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Gas mixtures</a:t>
            </a:r>
          </a:p>
          <a:p>
            <a:pPr lvl="1"/>
            <a:r>
              <a:rPr lang="en-US" dirty="0"/>
              <a:t>Many gases are mixtures of different molecules</a:t>
            </a:r>
          </a:p>
          <a:p>
            <a:pPr lvl="1"/>
            <a:r>
              <a:rPr lang="en-US" dirty="0"/>
              <a:t>Partial pressure of a gas = proportion of pressure of entire gas that is due to presence of the individual gas </a:t>
            </a:r>
          </a:p>
          <a:p>
            <a:pPr lvl="1"/>
            <a:r>
              <a:rPr lang="en-US" i="1" dirty="0" err="1"/>
              <a:t>P</a:t>
            </a:r>
            <a:r>
              <a:rPr lang="en-US" baseline="-25000" dirty="0" err="1"/>
              <a:t>total</a:t>
            </a:r>
            <a:r>
              <a:rPr lang="en-US" dirty="0"/>
              <a:t> = </a:t>
            </a:r>
            <a:r>
              <a:rPr lang="en-US" i="1" dirty="0"/>
              <a:t>P</a:t>
            </a:r>
            <a:r>
              <a:rPr lang="en-US" baseline="-25000" dirty="0"/>
              <a:t>1</a:t>
            </a:r>
            <a:r>
              <a:rPr lang="en-US" dirty="0"/>
              <a:t> + </a:t>
            </a:r>
            <a:r>
              <a:rPr lang="en-US" i="1" dirty="0"/>
              <a:t>P</a:t>
            </a:r>
            <a:r>
              <a:rPr lang="en-US" baseline="-25000" dirty="0"/>
              <a:t>2</a:t>
            </a:r>
            <a:r>
              <a:rPr lang="en-US" dirty="0"/>
              <a:t> + </a:t>
            </a:r>
            <a:r>
              <a:rPr lang="en-US" i="1" dirty="0"/>
              <a:t>P</a:t>
            </a:r>
            <a:r>
              <a:rPr lang="en-US" baseline="-25000" dirty="0"/>
              <a:t>3</a:t>
            </a:r>
            <a:r>
              <a:rPr lang="en-US" dirty="0"/>
              <a:t> + … </a:t>
            </a:r>
            <a:r>
              <a:rPr lang="en-US" i="1" dirty="0" err="1"/>
              <a:t>P</a:t>
            </a:r>
            <a:r>
              <a:rPr lang="en-US" i="1" baseline="-25000" dirty="0" err="1"/>
              <a:t>n</a:t>
            </a:r>
            <a:endParaRPr lang="en-US" i="1" baseline="-25000" dirty="0"/>
          </a:p>
          <a:p>
            <a:pPr lvl="1"/>
            <a:r>
              <a:rPr lang="en-US" dirty="0"/>
              <a:t>Partial pressure of a gas depends on fractional concentration of the gas</a:t>
            </a:r>
          </a:p>
          <a:p>
            <a:pPr lvl="1"/>
            <a:r>
              <a:rPr lang="en-US" dirty="0"/>
              <a:t>Total pressure of gas mixture</a:t>
            </a:r>
          </a:p>
          <a:p>
            <a:pPr marL="0" indent="0" algn="ctr">
              <a:buNone/>
            </a:pPr>
            <a:r>
              <a:rPr lang="en-US" i="1" dirty="0" err="1"/>
              <a:t>P</a:t>
            </a:r>
            <a:r>
              <a:rPr lang="en-US" baseline="-25000" dirty="0" err="1"/>
              <a:t>gas</a:t>
            </a:r>
            <a:r>
              <a:rPr lang="en-US" dirty="0"/>
              <a:t> = %</a:t>
            </a:r>
            <a:r>
              <a:rPr lang="en-US" baseline="-25000" dirty="0"/>
              <a:t>gas</a:t>
            </a:r>
            <a:r>
              <a:rPr lang="en-US" dirty="0"/>
              <a:t> × </a:t>
            </a:r>
            <a:r>
              <a:rPr lang="en-US" i="1" dirty="0" err="1"/>
              <a:t>P</a:t>
            </a:r>
            <a:r>
              <a:rPr lang="en-US" baseline="-25000" dirty="0" err="1"/>
              <a:t>total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0807835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67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17.18  Location of peripheral chemoreceptors in the carotid bodies.</a:t>
            </a:r>
          </a:p>
        </p:txBody>
      </p:sp>
      <p:pic>
        <p:nvPicPr>
          <p:cNvPr id="32" name="Picture 31" descr="figure_17_18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"/>
          <a:stretch/>
        </p:blipFill>
        <p:spPr>
          <a:xfrm>
            <a:off x="3042397" y="426352"/>
            <a:ext cx="3059206" cy="622300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 bwMode="auto">
          <a:xfrm flipH="1">
            <a:off x="3352800" y="1747152"/>
            <a:ext cx="112077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 flipH="1">
            <a:off x="3454400" y="1972577"/>
            <a:ext cx="1060451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/>
          <p:nvPr/>
        </p:nvCxnSpPr>
        <p:spPr bwMode="auto">
          <a:xfrm>
            <a:off x="5092700" y="2820302"/>
            <a:ext cx="14922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>
            <a:off x="4943475" y="3772802"/>
            <a:ext cx="304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/>
          <p:cNvCxnSpPr/>
          <p:nvPr/>
        </p:nvCxnSpPr>
        <p:spPr bwMode="auto">
          <a:xfrm>
            <a:off x="3984625" y="3677552"/>
            <a:ext cx="24447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>
            <a:off x="3771900" y="3899802"/>
            <a:ext cx="4889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>
            <a:off x="3927475" y="4230002"/>
            <a:ext cx="3238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Freeform 39"/>
          <p:cNvSpPr/>
          <p:nvPr/>
        </p:nvSpPr>
        <p:spPr>
          <a:xfrm>
            <a:off x="4883150" y="3893452"/>
            <a:ext cx="352425" cy="146050"/>
          </a:xfrm>
          <a:custGeom>
            <a:avLst/>
            <a:gdLst>
              <a:gd name="connsiteX0" fmla="*/ 63500 w 352425"/>
              <a:gd name="connsiteY0" fmla="*/ 0 h 146050"/>
              <a:gd name="connsiteX1" fmla="*/ 352425 w 352425"/>
              <a:gd name="connsiteY1" fmla="*/ 146050 h 146050"/>
              <a:gd name="connsiteX2" fmla="*/ 0 w 352425"/>
              <a:gd name="connsiteY2" fmla="*/ 28575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425" h="146050">
                <a:moveTo>
                  <a:pt x="63500" y="0"/>
                </a:moveTo>
                <a:lnTo>
                  <a:pt x="352425" y="146050"/>
                </a:lnTo>
                <a:lnTo>
                  <a:pt x="0" y="28575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41" name="Straight Connector 40"/>
          <p:cNvCxnSpPr/>
          <p:nvPr/>
        </p:nvCxnSpPr>
        <p:spPr bwMode="auto">
          <a:xfrm>
            <a:off x="4086225" y="4979302"/>
            <a:ext cx="517525" cy="2317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 flipV="1">
            <a:off x="3848100" y="5401577"/>
            <a:ext cx="650875" cy="63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3009280" y="1640273"/>
            <a:ext cx="4041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Pons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011194" y="1864640"/>
            <a:ext cx="51884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Medulla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172700" y="2702840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Chemoreceptor</a:t>
            </a:r>
          </a:p>
          <a:p>
            <a:pPr algn="l"/>
            <a:r>
              <a:rPr lang="en-US" sz="700" b="1" dirty="0"/>
              <a:t>afferents (part of</a:t>
            </a:r>
          </a:p>
          <a:p>
            <a:pPr algn="l"/>
            <a:r>
              <a:rPr lang="en-US" sz="700" b="1" dirty="0"/>
              <a:t>glossopharyngeal</a:t>
            </a:r>
          </a:p>
          <a:p>
            <a:pPr algn="l"/>
            <a:r>
              <a:rPr lang="en-US" sz="700" b="1" dirty="0"/>
              <a:t>nerve)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085667" y="3562208"/>
            <a:ext cx="9875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Carotid bifurcation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077197" y="3790809"/>
            <a:ext cx="76174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Carotid sinus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68733" y="4116773"/>
            <a:ext cx="897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Common carotid</a:t>
            </a:r>
          </a:p>
          <a:p>
            <a:pPr algn="l"/>
            <a:r>
              <a:rPr lang="en-US" sz="700" b="1" dirty="0"/>
              <a:t>artery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172701" y="3668037"/>
            <a:ext cx="7382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Carotid body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168473" y="3934735"/>
            <a:ext cx="80021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Baroreceptors</a:t>
            </a:r>
          </a:p>
          <a:p>
            <a:pPr algn="l"/>
            <a:r>
              <a:rPr lang="en-US" sz="700" b="1" dirty="0"/>
              <a:t>in wall of</a:t>
            </a:r>
          </a:p>
          <a:p>
            <a:pPr algn="l"/>
            <a:r>
              <a:rPr lang="en-US" sz="700" b="1" dirty="0"/>
              <a:t>carotid sinus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500539" y="4866069"/>
            <a:ext cx="6591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Aortic arch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496307" y="5293639"/>
            <a:ext cx="4190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Aorta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491139" y="6068327"/>
            <a:ext cx="4283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Heart</a:t>
            </a:r>
          </a:p>
        </p:txBody>
      </p:sp>
    </p:spTree>
    <p:extLst>
      <p:ext uri="{BB962C8B-B14F-4D97-AF65-F5344CB8AC3E}">
        <p14:creationId xmlns:p14="http://schemas.microsoft.com/office/powerpoint/2010/main" val="7217639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24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17.19a  Respiratory control by chemoreceptors. </a:t>
            </a:r>
          </a:p>
        </p:txBody>
      </p:sp>
      <p:pic>
        <p:nvPicPr>
          <p:cNvPr id="18" name="Picture 17" descr="figure_17_19a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9"/>
          <a:stretch/>
        </p:blipFill>
        <p:spPr>
          <a:xfrm>
            <a:off x="271272" y="462493"/>
            <a:ext cx="8601456" cy="5932093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 bwMode="auto">
          <a:xfrm flipV="1">
            <a:off x="7934778" y="3417656"/>
            <a:ext cx="0" cy="87131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7445464" y="2253114"/>
            <a:ext cx="124505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Normal</a:t>
            </a:r>
          </a:p>
          <a:p>
            <a:pPr algn="l"/>
            <a:r>
              <a:rPr lang="en-US" sz="2400" b="1" dirty="0"/>
              <a:t>resting</a:t>
            </a:r>
          </a:p>
          <a:p>
            <a:pPr algn="l"/>
            <a:r>
              <a:rPr lang="en-US" sz="2400" b="1" dirty="0"/>
              <a:t>level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42871" y="872772"/>
            <a:ext cx="52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30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42873" y="2105878"/>
            <a:ext cx="52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20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42872" y="3357389"/>
            <a:ext cx="52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10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0985" y="4912573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79723" y="4903373"/>
            <a:ext cx="52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20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2880" y="4912574"/>
            <a:ext cx="52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40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18431" y="4903372"/>
            <a:ext cx="52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60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42384" y="4912575"/>
            <a:ext cx="52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80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74312" y="4912575"/>
            <a:ext cx="698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100</a:t>
            </a:r>
          </a:p>
        </p:txBody>
      </p:sp>
      <p:sp>
        <p:nvSpPr>
          <p:cNvPr id="30" name="TextBox 29"/>
          <p:cNvSpPr txBox="1"/>
          <p:nvPr/>
        </p:nvSpPr>
        <p:spPr>
          <a:xfrm rot="16200000">
            <a:off x="-773146" y="2491750"/>
            <a:ext cx="2800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Minute ventilation</a:t>
            </a:r>
          </a:p>
          <a:p>
            <a:pPr algn="ctr"/>
            <a:r>
              <a:rPr lang="en-US" sz="2400" b="1" dirty="0"/>
              <a:t>(L/min)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30647" y="5354287"/>
            <a:ext cx="3160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Arterial </a:t>
            </a:r>
            <a:r>
              <a:rPr lang="en-US" sz="2400" b="1" i="1" dirty="0"/>
              <a:t>P</a:t>
            </a:r>
            <a:r>
              <a:rPr lang="en-US" sz="2400" b="1" baseline="-25000" dirty="0"/>
              <a:t>O</a:t>
            </a:r>
            <a:r>
              <a:rPr lang="en-US" sz="2000" b="1" baseline="-50000" dirty="0"/>
              <a:t>2</a:t>
            </a:r>
            <a:r>
              <a:rPr lang="en-US" sz="2400" b="1" dirty="0"/>
              <a:t> (mm Hg)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0344" y="5915624"/>
            <a:ext cx="5349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Effects of arterial </a:t>
            </a:r>
            <a:r>
              <a:rPr lang="en-US" sz="2400" b="1" i="1" dirty="0"/>
              <a:t>P</a:t>
            </a:r>
            <a:r>
              <a:rPr lang="en-US" sz="2400" b="1" baseline="-25000" dirty="0"/>
              <a:t>O</a:t>
            </a:r>
            <a:r>
              <a:rPr lang="en-US" sz="2000" b="1" baseline="-50000" dirty="0"/>
              <a:t>2</a:t>
            </a:r>
            <a:r>
              <a:rPr lang="en-US" sz="2400" b="1" dirty="0"/>
              <a:t> on ventilation</a:t>
            </a:r>
          </a:p>
        </p:txBody>
      </p:sp>
    </p:spTree>
    <p:extLst>
      <p:ext uri="{BB962C8B-B14F-4D97-AF65-F5344CB8AC3E}">
        <p14:creationId xmlns:p14="http://schemas.microsoft.com/office/powerpoint/2010/main" val="23921808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17.19b  Respiratory control by chemoreceptors. </a:t>
            </a:r>
          </a:p>
        </p:txBody>
      </p:sp>
      <p:pic>
        <p:nvPicPr>
          <p:cNvPr id="23" name="Picture 22" descr="figure_17_19b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7"/>
          <a:stretch/>
        </p:blipFill>
        <p:spPr>
          <a:xfrm>
            <a:off x="271272" y="780288"/>
            <a:ext cx="8601456" cy="509733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 bwMode="auto">
          <a:xfrm flipV="1">
            <a:off x="3670753" y="3302000"/>
            <a:ext cx="0" cy="79511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1104830" y="1131879"/>
            <a:ext cx="475656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40" b="1" dirty="0"/>
              <a:t>30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5625" y="2190137"/>
            <a:ext cx="475656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40" b="1" dirty="0"/>
              <a:t>20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95624" y="3257608"/>
            <a:ext cx="475656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40" b="1" dirty="0"/>
              <a:t>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17730" y="4591938"/>
            <a:ext cx="330161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40" b="1" dirty="0"/>
              <a:t>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20819" y="4601141"/>
            <a:ext cx="475656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40" b="1" dirty="0"/>
              <a:t>20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79125" y="4591938"/>
            <a:ext cx="475656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40" b="1" dirty="0"/>
              <a:t>40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19027" y="4601141"/>
            <a:ext cx="475656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40" b="1" dirty="0"/>
              <a:t>60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68131" y="4601140"/>
            <a:ext cx="475656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40" b="1" dirty="0"/>
              <a:t>80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34410" y="4591939"/>
            <a:ext cx="621151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40" b="1" dirty="0"/>
              <a:t>100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-632156" y="2530187"/>
            <a:ext cx="240835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40" b="1" dirty="0"/>
              <a:t>Minute ventilation</a:t>
            </a:r>
          </a:p>
          <a:p>
            <a:pPr algn="ctr"/>
            <a:r>
              <a:rPr lang="en-US" sz="2040" b="1" dirty="0"/>
              <a:t>(L/min)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72979" y="4987640"/>
            <a:ext cx="2883979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40" b="1" dirty="0"/>
              <a:t>Arterial </a:t>
            </a:r>
            <a:r>
              <a:rPr lang="en-US" sz="2040" b="1" i="1" dirty="0"/>
              <a:t>P</a:t>
            </a:r>
            <a:r>
              <a:rPr lang="en-US" sz="2040" b="1" baseline="-25000" dirty="0"/>
              <a:t>CO</a:t>
            </a:r>
            <a:r>
              <a:rPr lang="en-US" sz="1640" b="1" baseline="-50000" dirty="0"/>
              <a:t>2</a:t>
            </a:r>
            <a:r>
              <a:rPr lang="en-US" sz="2040" b="1" dirty="0"/>
              <a:t> (mm Hg)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27514" y="5447753"/>
            <a:ext cx="4700800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40" b="1" dirty="0"/>
              <a:t>Effects of arterial </a:t>
            </a:r>
            <a:r>
              <a:rPr lang="en-US" sz="2040" b="1" i="1" dirty="0"/>
              <a:t>P</a:t>
            </a:r>
            <a:r>
              <a:rPr lang="en-US" sz="2040" b="1" baseline="-25000" dirty="0"/>
              <a:t>CO</a:t>
            </a:r>
            <a:r>
              <a:rPr lang="en-US" sz="1640" b="1" baseline="-50000" dirty="0"/>
              <a:t>2</a:t>
            </a:r>
            <a:r>
              <a:rPr lang="en-US" sz="2040" b="1" dirty="0"/>
              <a:t> on ventilation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36828" y="1840457"/>
            <a:ext cx="3531736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40" b="1" dirty="0"/>
              <a:t>At </a:t>
            </a:r>
            <a:r>
              <a:rPr lang="en-US" sz="2040" b="1" i="1" dirty="0"/>
              <a:t>P</a:t>
            </a:r>
            <a:r>
              <a:rPr lang="en-US" sz="2040" b="1" baseline="-25000" dirty="0"/>
              <a:t>CO</a:t>
            </a:r>
            <a:r>
              <a:rPr lang="en-US" sz="1640" b="1" baseline="-50000" dirty="0"/>
              <a:t>2</a:t>
            </a:r>
            <a:r>
              <a:rPr lang="en-US" sz="2040" b="1" dirty="0"/>
              <a:t> &gt; 90 mm Hg: coma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18424" y="2898719"/>
            <a:ext cx="3690638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40" b="1" dirty="0"/>
              <a:t>At </a:t>
            </a:r>
            <a:r>
              <a:rPr lang="en-US" sz="2040" b="1" i="1" dirty="0"/>
              <a:t>P</a:t>
            </a:r>
            <a:r>
              <a:rPr lang="en-US" sz="2040" b="1" baseline="-25000" dirty="0"/>
              <a:t>CO</a:t>
            </a:r>
            <a:r>
              <a:rPr lang="en-US" sz="1640" b="1" baseline="-50000" dirty="0"/>
              <a:t>2</a:t>
            </a:r>
            <a:r>
              <a:rPr lang="en-US" sz="2040" b="1" dirty="0"/>
              <a:t> &gt; 180 mm Hg: death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39848" y="2318969"/>
            <a:ext cx="1085994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40" b="1" dirty="0"/>
              <a:t>Normal</a:t>
            </a:r>
          </a:p>
          <a:p>
            <a:pPr algn="l"/>
            <a:r>
              <a:rPr lang="en-US" sz="2040" b="1" dirty="0"/>
              <a:t>resting</a:t>
            </a:r>
          </a:p>
          <a:p>
            <a:pPr algn="l"/>
            <a:r>
              <a:rPr lang="en-US" sz="2040" b="1" dirty="0"/>
              <a:t>level</a:t>
            </a:r>
          </a:p>
        </p:txBody>
      </p:sp>
    </p:spTree>
    <p:extLst>
      <p:ext uri="{BB962C8B-B14F-4D97-AF65-F5344CB8AC3E}">
        <p14:creationId xmlns:p14="http://schemas.microsoft.com/office/powerpoint/2010/main" val="19563771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Chemoreceptors</a:t>
            </a:r>
          </a:p>
        </p:txBody>
      </p:sp>
      <p:sp>
        <p:nvSpPr>
          <p:cNvPr id="16589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 chemoreceptors</a:t>
            </a:r>
          </a:p>
          <a:p>
            <a:pPr lvl="1"/>
            <a:r>
              <a:rPr lang="en-US" dirty="0"/>
              <a:t>Located on the ventral surface of medulla</a:t>
            </a:r>
          </a:p>
          <a:p>
            <a:pPr lvl="1"/>
            <a:r>
              <a:rPr lang="en-US" dirty="0"/>
              <a:t>Respond to changes in pH of the CSF</a:t>
            </a:r>
          </a:p>
          <a:p>
            <a:pPr lvl="1"/>
            <a:r>
              <a:rPr lang="en-US" dirty="0"/>
              <a:t>Not directly responsive to CO</a:t>
            </a:r>
            <a:r>
              <a:rPr lang="en-US" baseline="-25000" dirty="0"/>
              <a:t>2</a:t>
            </a:r>
          </a:p>
          <a:p>
            <a:pPr lvl="2"/>
            <a:r>
              <a:rPr lang="en-US" dirty="0"/>
              <a:t>Respond indirectly to CO</a:t>
            </a:r>
            <a:r>
              <a:rPr lang="en-US" baseline="-25000" dirty="0"/>
              <a:t>2</a:t>
            </a:r>
            <a:r>
              <a:rPr lang="en-US" dirty="0"/>
              <a:t> via pH</a:t>
            </a:r>
          </a:p>
          <a:p>
            <a:pPr lvl="2"/>
            <a:r>
              <a:rPr lang="en-US" dirty="0"/>
              <a:t>Increased CO</a:t>
            </a:r>
            <a:r>
              <a:rPr lang="en-US" baseline="-25000" dirty="0"/>
              <a:t>2</a:t>
            </a:r>
            <a:r>
              <a:rPr lang="en-US" dirty="0">
                <a:sym typeface="Monotype Sorts" charset="0"/>
              </a:rPr>
              <a:t> decreases pH</a:t>
            </a:r>
          </a:p>
          <a:p>
            <a:pPr lvl="1"/>
            <a:r>
              <a:rPr lang="en-US" dirty="0">
                <a:sym typeface="Monotype Sorts" charset="0"/>
              </a:rPr>
              <a:t>Not responsive to changes in [O</a:t>
            </a:r>
            <a:r>
              <a:rPr lang="en-US" baseline="-25000" dirty="0">
                <a:sym typeface="Monotype Sorts" charset="0"/>
              </a:rPr>
              <a:t>2</a:t>
            </a:r>
            <a:r>
              <a:rPr lang="en-US" dirty="0">
                <a:sym typeface="Monotype Sorts" charset="0"/>
              </a:rPr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0576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figure_17_20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"/>
          <a:stretch/>
        </p:blipFill>
        <p:spPr>
          <a:xfrm>
            <a:off x="824473" y="344713"/>
            <a:ext cx="7495054" cy="6223000"/>
          </a:xfrm>
          <a:prstGeom prst="rect">
            <a:avLst/>
          </a:prstGeom>
        </p:spPr>
      </p:pic>
      <p:sp>
        <p:nvSpPr>
          <p:cNvPr id="167959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17.20  Activation of central chemoreceptors in the medulla oblongata.</a:t>
            </a:r>
          </a:p>
        </p:txBody>
      </p:sp>
      <p:cxnSp>
        <p:nvCxnSpPr>
          <p:cNvPr id="33" name="Straight Connector 32"/>
          <p:cNvCxnSpPr/>
          <p:nvPr/>
        </p:nvCxnSpPr>
        <p:spPr bwMode="auto">
          <a:xfrm flipV="1">
            <a:off x="1213303" y="5446486"/>
            <a:ext cx="0" cy="58782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 flipH="1" flipV="1">
            <a:off x="2829378" y="5116287"/>
            <a:ext cx="215447" cy="52750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/>
          <p:nvPr/>
        </p:nvCxnSpPr>
        <p:spPr bwMode="auto">
          <a:xfrm flipH="1" flipV="1">
            <a:off x="3835400" y="5758088"/>
            <a:ext cx="346076" cy="317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 flipH="1">
            <a:off x="7473950" y="4774887"/>
            <a:ext cx="286629" cy="41805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/>
          <p:cNvCxnSpPr/>
          <p:nvPr/>
        </p:nvCxnSpPr>
        <p:spPr bwMode="auto">
          <a:xfrm flipH="1">
            <a:off x="5896844" y="801913"/>
            <a:ext cx="500781" cy="46290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>
            <a:off x="7058026" y="903513"/>
            <a:ext cx="304799" cy="87947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TextBox 38"/>
          <p:cNvSpPr txBox="1"/>
          <p:nvPr/>
        </p:nvSpPr>
        <p:spPr>
          <a:xfrm>
            <a:off x="6364769" y="284876"/>
            <a:ext cx="2050563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30" b="1" dirty="0"/>
              <a:t>Central</a:t>
            </a:r>
          </a:p>
          <a:p>
            <a:pPr algn="l"/>
            <a:r>
              <a:rPr lang="en-US" sz="1830" b="1" dirty="0"/>
              <a:t>chemoreceptors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533370" y="1149890"/>
            <a:ext cx="1762678" cy="655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30" b="1" dirty="0"/>
              <a:t>Cerebrospinal</a:t>
            </a:r>
          </a:p>
          <a:p>
            <a:pPr algn="l"/>
            <a:r>
              <a:rPr lang="en-US" sz="1830" b="1" dirty="0"/>
              <a:t>    ﬂuid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28522" y="1030261"/>
            <a:ext cx="1305810" cy="655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30" b="1" dirty="0"/>
              <a:t>Medulla</a:t>
            </a:r>
          </a:p>
          <a:p>
            <a:pPr algn="l"/>
            <a:r>
              <a:rPr lang="en-US" sz="1830" b="1" dirty="0"/>
              <a:t>oblongata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061008" y="1913680"/>
            <a:ext cx="1330179" cy="373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30" b="1" dirty="0"/>
              <a:t>CO</a:t>
            </a:r>
            <a:r>
              <a:rPr lang="en-US" sz="1830" b="1" baseline="-25000" dirty="0"/>
              <a:t>2</a:t>
            </a:r>
            <a:r>
              <a:rPr lang="en-US" sz="1830" b="1" dirty="0"/>
              <a:t> + H</a:t>
            </a:r>
            <a:r>
              <a:rPr lang="en-US" sz="1830" b="1" baseline="-25000" dirty="0"/>
              <a:t>2</a:t>
            </a:r>
            <a:r>
              <a:rPr lang="en-US" sz="1830" b="1" dirty="0"/>
              <a:t>O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21106" y="2999550"/>
            <a:ext cx="623696" cy="373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30" b="1" dirty="0"/>
              <a:t>CO</a:t>
            </a:r>
            <a:r>
              <a:rPr lang="en-US" sz="1830" b="1" baseline="-25000" dirty="0"/>
              <a:t>2</a:t>
            </a:r>
            <a:endParaRPr lang="en-US" sz="183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616252" y="2907528"/>
            <a:ext cx="880186" cy="373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30" b="1" dirty="0"/>
              <a:t>H</a:t>
            </a:r>
            <a:r>
              <a:rPr lang="en-US" sz="1830" b="1" baseline="-25000" dirty="0"/>
              <a:t>2</a:t>
            </a:r>
            <a:r>
              <a:rPr lang="en-US" sz="1830" b="1" dirty="0"/>
              <a:t>CO</a:t>
            </a:r>
            <a:r>
              <a:rPr lang="en-US" sz="1830" b="1" baseline="-25000" dirty="0"/>
              <a:t>3</a:t>
            </a:r>
            <a:endParaRPr lang="en-US" sz="183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5831005" y="3524081"/>
            <a:ext cx="1432431" cy="373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30" b="1" dirty="0"/>
              <a:t>HCO</a:t>
            </a:r>
            <a:r>
              <a:rPr lang="en-US" sz="1830" b="1" baseline="-25000" dirty="0"/>
              <a:t>3</a:t>
            </a:r>
            <a:r>
              <a:rPr lang="en-US" sz="1830" b="1" baseline="30000" dirty="0"/>
              <a:t>– </a:t>
            </a:r>
            <a:r>
              <a:rPr lang="en-US" sz="1830" b="1" dirty="0"/>
              <a:t>+ H</a:t>
            </a:r>
            <a:r>
              <a:rPr lang="en-US" sz="1830" b="1" baseline="30000" dirty="0"/>
              <a:t>+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5983" y="2548639"/>
            <a:ext cx="1197764" cy="655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30" b="1" dirty="0"/>
              <a:t>Capillary</a:t>
            </a:r>
          </a:p>
          <a:p>
            <a:pPr algn="l"/>
            <a:r>
              <a:rPr lang="en-US" sz="1830" b="1" dirty="0"/>
              <a:t>in brain</a:t>
            </a:r>
            <a:endParaRPr lang="en-US" sz="1830" b="1" baseline="30000" dirty="0"/>
          </a:p>
        </p:txBody>
      </p:sp>
      <p:sp>
        <p:nvSpPr>
          <p:cNvPr id="47" name="TextBox 46"/>
          <p:cNvSpPr txBox="1"/>
          <p:nvPr/>
        </p:nvSpPr>
        <p:spPr>
          <a:xfrm>
            <a:off x="4570239" y="4444309"/>
            <a:ext cx="445510" cy="373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30" b="1" dirty="0"/>
              <a:t>H</a:t>
            </a:r>
            <a:r>
              <a:rPr lang="en-US" sz="1830" b="1" baseline="30000" dirty="0"/>
              <a:t>+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69571" y="5566988"/>
            <a:ext cx="1619440" cy="373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30" b="1" dirty="0"/>
              <a:t>Erythrocytes</a:t>
            </a:r>
            <a:endParaRPr lang="en-US" sz="1830" b="1" baseline="300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9676" y="5152884"/>
            <a:ext cx="1501299" cy="655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30" b="1" dirty="0"/>
              <a:t>Blood-brain</a:t>
            </a:r>
          </a:p>
          <a:p>
            <a:pPr algn="l"/>
            <a:r>
              <a:rPr lang="en-US" sz="1830" b="1" dirty="0"/>
              <a:t>barrier</a:t>
            </a:r>
            <a:endParaRPr lang="en-US" sz="1830" b="1" baseline="30000" dirty="0"/>
          </a:p>
        </p:txBody>
      </p:sp>
      <p:sp>
        <p:nvSpPr>
          <p:cNvPr id="50" name="TextBox 49"/>
          <p:cNvSpPr txBox="1"/>
          <p:nvPr/>
        </p:nvSpPr>
        <p:spPr>
          <a:xfrm>
            <a:off x="7064160" y="6036303"/>
            <a:ext cx="1006616" cy="373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30" b="1" dirty="0"/>
              <a:t>Plasma</a:t>
            </a:r>
            <a:endParaRPr lang="en-US" sz="1830" b="1" baseline="30000" dirty="0"/>
          </a:p>
        </p:txBody>
      </p:sp>
      <p:sp>
        <p:nvSpPr>
          <p:cNvPr id="51" name="TextBox 50"/>
          <p:cNvSpPr txBox="1"/>
          <p:nvPr/>
        </p:nvSpPr>
        <p:spPr>
          <a:xfrm>
            <a:off x="824751" y="5953483"/>
            <a:ext cx="2010535" cy="655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30" b="1" dirty="0"/>
              <a:t>Capillary </a:t>
            </a:r>
          </a:p>
          <a:p>
            <a:pPr algn="l"/>
            <a:r>
              <a:rPr lang="en-US" sz="1830" b="1" dirty="0"/>
              <a:t>endothelial cells</a:t>
            </a:r>
            <a:endParaRPr lang="en-US" sz="1830" b="1" baseline="30000" dirty="0"/>
          </a:p>
        </p:txBody>
      </p:sp>
      <p:sp>
        <p:nvSpPr>
          <p:cNvPr id="52" name="TextBox 51"/>
          <p:cNvSpPr txBox="1"/>
          <p:nvPr/>
        </p:nvSpPr>
        <p:spPr>
          <a:xfrm>
            <a:off x="4128511" y="2272571"/>
            <a:ext cx="518091" cy="373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30" b="1" dirty="0"/>
              <a:t>CA</a:t>
            </a:r>
          </a:p>
        </p:txBody>
      </p:sp>
    </p:spTree>
    <p:extLst>
      <p:ext uri="{BB962C8B-B14F-4D97-AF65-F5344CB8AC3E}">
        <p14:creationId xmlns:p14="http://schemas.microsoft.com/office/powerpoint/2010/main" val="30601100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figure_17_21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"/>
          <a:stretch/>
        </p:blipFill>
        <p:spPr>
          <a:xfrm>
            <a:off x="918602" y="353784"/>
            <a:ext cx="7306796" cy="6223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055986" y="477993"/>
            <a:ext cx="1741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i="1" dirty="0"/>
              <a:t>Arterial blood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93023" y="477993"/>
            <a:ext cx="234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i="1" dirty="0"/>
              <a:t>Cerebrospinal ﬂuid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89151" y="1020926"/>
            <a:ext cx="191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i="1" dirty="0"/>
              <a:t>P</a:t>
            </a:r>
            <a:r>
              <a:rPr lang="en-US" sz="1800" b="1" baseline="-25000" dirty="0"/>
              <a:t>O</a:t>
            </a:r>
            <a:r>
              <a:rPr lang="en-US" sz="1400" b="1" baseline="-50000" dirty="0"/>
              <a:t>2</a:t>
            </a:r>
            <a:r>
              <a:rPr lang="en-US" sz="1800" b="1" dirty="0"/>
              <a:t> &lt; 60 mm Hg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57259" y="1011725"/>
            <a:ext cx="660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i="1" dirty="0"/>
              <a:t>P</a:t>
            </a:r>
            <a:r>
              <a:rPr lang="en-US" sz="1800" b="1" baseline="-25000" dirty="0"/>
              <a:t>CO</a:t>
            </a:r>
            <a:r>
              <a:rPr lang="en-US" sz="1400" b="1" baseline="-50000" dirty="0"/>
              <a:t>2</a:t>
            </a:r>
            <a:endParaRPr 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498423" y="1011725"/>
            <a:ext cx="660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i="1" dirty="0"/>
              <a:t>P</a:t>
            </a:r>
            <a:r>
              <a:rPr lang="en-US" sz="1800" b="1" baseline="-25000" dirty="0"/>
              <a:t>CO</a:t>
            </a:r>
            <a:r>
              <a:rPr lang="en-US" sz="1400" b="1" baseline="-50000" dirty="0"/>
              <a:t>2</a:t>
            </a:r>
            <a:endParaRPr 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080070" y="2069987"/>
            <a:ext cx="78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(  pH)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04748" y="2069989"/>
            <a:ext cx="59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[H</a:t>
            </a:r>
            <a:r>
              <a:rPr lang="en-US" sz="1800" b="1" baseline="30000" dirty="0"/>
              <a:t>+</a:t>
            </a:r>
            <a:r>
              <a:rPr lang="en-US" sz="1800" b="1" dirty="0"/>
              <a:t>] </a:t>
            </a:r>
            <a:endParaRPr lang="en-US" sz="1800" dirty="0"/>
          </a:p>
        </p:txBody>
      </p:sp>
      <p:sp>
        <p:nvSpPr>
          <p:cNvPr id="40" name="TextBox 39"/>
          <p:cNvSpPr txBox="1"/>
          <p:nvPr/>
        </p:nvSpPr>
        <p:spPr>
          <a:xfrm>
            <a:off x="6702831" y="2069987"/>
            <a:ext cx="78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(  pH)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218306" y="2069989"/>
            <a:ext cx="59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[H</a:t>
            </a:r>
            <a:r>
              <a:rPr lang="en-US" sz="1800" b="1" baseline="30000" dirty="0"/>
              <a:t>+</a:t>
            </a:r>
            <a:r>
              <a:rPr lang="en-US" sz="1800" b="1" dirty="0"/>
              <a:t>] </a:t>
            </a:r>
            <a:endParaRPr lang="en-US" sz="1800" dirty="0"/>
          </a:p>
        </p:txBody>
      </p:sp>
      <p:sp>
        <p:nvSpPr>
          <p:cNvPr id="42" name="TextBox 41"/>
          <p:cNvSpPr txBox="1"/>
          <p:nvPr/>
        </p:nvSpPr>
        <p:spPr>
          <a:xfrm>
            <a:off x="1653112" y="3174261"/>
            <a:ext cx="322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i="1" dirty="0"/>
              <a:t>Peripheral chemoreceptors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26198" y="3174261"/>
            <a:ext cx="289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i="1" dirty="0"/>
              <a:t>Central chemoreceptors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548921" y="3689588"/>
            <a:ext cx="2393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Detect and respond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051908" y="3689588"/>
            <a:ext cx="2393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Detect and respond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20021" y="5327594"/>
            <a:ext cx="322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i="1" dirty="0"/>
              <a:t>Respiratory control centers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272181" y="5207966"/>
            <a:ext cx="1855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/>
              <a:t>Initial stimulus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262978" y="5603663"/>
            <a:ext cx="1727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/>
              <a:t>Physiological </a:t>
            </a:r>
          </a:p>
          <a:p>
            <a:pPr algn="l"/>
            <a:r>
              <a:rPr lang="en-US" sz="1800" b="1" dirty="0"/>
              <a:t>response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262978" y="6238621"/>
            <a:ext cx="89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/>
              <a:t>Result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404373" y="5842922"/>
            <a:ext cx="141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Ventilation</a:t>
            </a:r>
          </a:p>
        </p:txBody>
      </p:sp>
      <p:sp>
        <p:nvSpPr>
          <p:cNvPr id="169986" name="Rectangle 24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17.21  Chemoreceptor reflexes: The effects of changes in arterial </a:t>
            </a:r>
            <a:r>
              <a:rPr lang="en-US" sz="1200" b="1" i="1" dirty="0">
                <a:solidFill>
                  <a:srgbClr val="000000"/>
                </a:solidFill>
              </a:rPr>
              <a:t>P</a:t>
            </a:r>
            <a:r>
              <a:rPr lang="en-US" sz="1200" b="1" baseline="-25000" dirty="0">
                <a:solidFill>
                  <a:srgbClr val="000000"/>
                </a:solidFill>
              </a:rPr>
              <a:t>O</a:t>
            </a:r>
            <a:r>
              <a:rPr lang="en-US" sz="1200" b="1" baseline="-5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, </a:t>
            </a:r>
            <a:r>
              <a:rPr lang="en-US" sz="1200" b="1" i="1" dirty="0">
                <a:solidFill>
                  <a:srgbClr val="000000"/>
                </a:solidFill>
              </a:rPr>
              <a:t>P</a:t>
            </a:r>
            <a:r>
              <a:rPr lang="en-US" sz="1200" b="1" baseline="-25000" dirty="0">
                <a:solidFill>
                  <a:srgbClr val="000000"/>
                </a:solidFill>
              </a:rPr>
              <a:t>CO</a:t>
            </a:r>
            <a:r>
              <a:rPr lang="en-US" sz="1200" b="1" baseline="-55000" dirty="0">
                <a:solidFill>
                  <a:srgbClr val="000000"/>
                </a:solidFill>
              </a:rPr>
              <a:t>2</a:t>
            </a:r>
            <a:r>
              <a:rPr lang="en-US" sz="1200" b="1" dirty="0">
                <a:solidFill>
                  <a:srgbClr val="000000"/>
                </a:solidFill>
              </a:rPr>
              <a:t>, and pH on ventilation.</a:t>
            </a:r>
          </a:p>
        </p:txBody>
      </p:sp>
    </p:spTree>
    <p:extLst>
      <p:ext uri="{BB962C8B-B14F-4D97-AF65-F5344CB8AC3E}">
        <p14:creationId xmlns:p14="http://schemas.microsoft.com/office/powerpoint/2010/main" val="18476167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50" name="Rectangle 24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17.22a  The effects of hypoventilation and hyperventilation on minute ventilation.</a:t>
            </a:r>
          </a:p>
        </p:txBody>
      </p:sp>
      <p:pic>
        <p:nvPicPr>
          <p:cNvPr id="27" name="Picture 26" descr="figure_17_22a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"/>
          <a:stretch/>
        </p:blipFill>
        <p:spPr>
          <a:xfrm>
            <a:off x="2607049" y="408210"/>
            <a:ext cx="3929903" cy="6223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73742" y="1829942"/>
            <a:ext cx="6559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i="1" dirty="0"/>
              <a:t>P</a:t>
            </a:r>
            <a:r>
              <a:rPr lang="en-US" sz="1500" b="1" baseline="-25000" dirty="0"/>
              <a:t>CO</a:t>
            </a:r>
            <a:r>
              <a:rPr lang="en-US" sz="1100" b="1" baseline="-50000" dirty="0"/>
              <a:t>2</a:t>
            </a:r>
            <a:r>
              <a:rPr lang="en-US" sz="1500" b="1" dirty="0"/>
              <a:t>,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74289" y="1829942"/>
            <a:ext cx="5800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[H</a:t>
            </a:r>
            <a:r>
              <a:rPr lang="en-US" sz="1500" b="1" baseline="30000" dirty="0"/>
              <a:t>+</a:t>
            </a:r>
            <a:r>
              <a:rPr lang="en-US" sz="1500" b="1" dirty="0"/>
              <a:t>],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20436" y="1829942"/>
            <a:ext cx="7000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(  </a:t>
            </a:r>
            <a:r>
              <a:rPr lang="en-US" sz="1500" b="1" i="1" dirty="0"/>
              <a:t>P</a:t>
            </a:r>
            <a:r>
              <a:rPr lang="en-US" sz="1500" b="1" baseline="-25000" dirty="0"/>
              <a:t>O</a:t>
            </a:r>
            <a:r>
              <a:rPr lang="en-US" sz="1100" b="1" baseline="-50000" dirty="0"/>
              <a:t>2</a:t>
            </a:r>
            <a:r>
              <a:rPr lang="en-US" sz="1500" b="1" dirty="0"/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4698" y="514018"/>
            <a:ext cx="16383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Hypoventilation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10864" y="1379033"/>
            <a:ext cx="14860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i="1" dirty="0"/>
              <a:t>Arterial blood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91134" y="2740971"/>
            <a:ext cx="17622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i="1" dirty="0"/>
              <a:t>Chemoreceptors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48417" y="3182680"/>
            <a:ext cx="20293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Detect and respond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21193" y="2943421"/>
            <a:ext cx="10186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/>
              <a:t>Negative</a:t>
            </a:r>
          </a:p>
          <a:p>
            <a:pPr algn="l"/>
            <a:r>
              <a:rPr lang="en-US" sz="1500" b="1" dirty="0"/>
              <a:t>feedback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672160" y="4581428"/>
            <a:ext cx="11572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/>
              <a:t>Ventilation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71529" y="4139719"/>
            <a:ext cx="26387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i="1" dirty="0"/>
              <a:t>Respiratory control center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23634" y="5290003"/>
            <a:ext cx="16383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Hypoventilation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01246" y="5667296"/>
            <a:ext cx="1531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/>
              <a:t>Initial stimulus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01247" y="6007782"/>
            <a:ext cx="23334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/>
              <a:t>Physiological response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892043" y="6339064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4866359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19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17.22b  The effects of hypoventilation and hyperventilation on minute ventilation.</a:t>
            </a:r>
          </a:p>
        </p:txBody>
      </p:sp>
      <p:pic>
        <p:nvPicPr>
          <p:cNvPr id="27" name="Picture 26" descr="figure_17_22b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"/>
          <a:stretch/>
        </p:blipFill>
        <p:spPr>
          <a:xfrm>
            <a:off x="2607049" y="399139"/>
            <a:ext cx="3929903" cy="6223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73742" y="1802467"/>
            <a:ext cx="6559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i="1" dirty="0"/>
              <a:t>P</a:t>
            </a:r>
            <a:r>
              <a:rPr lang="en-US" sz="1500" b="1" baseline="-25000" dirty="0"/>
              <a:t>CO</a:t>
            </a:r>
            <a:r>
              <a:rPr lang="en-US" sz="1100" b="1" baseline="-50000" dirty="0"/>
              <a:t>2</a:t>
            </a:r>
            <a:r>
              <a:rPr lang="en-US" sz="1500" b="1" dirty="0"/>
              <a:t>,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74289" y="1802467"/>
            <a:ext cx="5800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[H</a:t>
            </a:r>
            <a:r>
              <a:rPr lang="en-US" sz="1500" b="1" baseline="30000" dirty="0"/>
              <a:t>+</a:t>
            </a:r>
            <a:r>
              <a:rPr lang="en-US" sz="1500" b="1" dirty="0"/>
              <a:t>],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20436" y="1802467"/>
            <a:ext cx="7000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(  </a:t>
            </a:r>
            <a:r>
              <a:rPr lang="en-US" sz="1500" b="1" i="1" dirty="0"/>
              <a:t>P</a:t>
            </a:r>
            <a:r>
              <a:rPr lang="en-US" sz="1500" b="1" baseline="-25000" dirty="0"/>
              <a:t>O</a:t>
            </a:r>
            <a:r>
              <a:rPr lang="en-US" sz="1100" b="1" baseline="-50000" dirty="0"/>
              <a:t>2</a:t>
            </a:r>
            <a:r>
              <a:rPr lang="en-US" sz="1500" b="1" dirty="0"/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4698" y="504947"/>
            <a:ext cx="16383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Hypoventilation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10864" y="1369962"/>
            <a:ext cx="14860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i="1" dirty="0"/>
              <a:t>Arterial blood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91134" y="2731900"/>
            <a:ext cx="17622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i="1" dirty="0"/>
              <a:t>Chemoreceptors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48417" y="3155205"/>
            <a:ext cx="20293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Detect and respond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21193" y="2934350"/>
            <a:ext cx="10186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/>
              <a:t>Negative</a:t>
            </a:r>
          </a:p>
          <a:p>
            <a:pPr algn="l"/>
            <a:r>
              <a:rPr lang="en-US" sz="1500" b="1" dirty="0"/>
              <a:t>feedback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672160" y="4572357"/>
            <a:ext cx="11572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/>
              <a:t>Ventilation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71529" y="4130648"/>
            <a:ext cx="26387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i="1" dirty="0"/>
              <a:t>Respiratory control center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42839" y="5280932"/>
            <a:ext cx="16918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Hyperventilation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01246" y="5658225"/>
            <a:ext cx="15313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/>
              <a:t>Initial stimulus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01247" y="5998711"/>
            <a:ext cx="23334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/>
              <a:t>Physiological response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892043" y="6329993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5871209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17.7	Local Regulation of Ventilation and Perfusion</a:t>
            </a:r>
          </a:p>
        </p:txBody>
      </p:sp>
      <p:sp>
        <p:nvSpPr>
          <p:cNvPr id="17613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Ventilation-perfusion ratios</a:t>
            </a:r>
          </a:p>
          <a:p>
            <a:r>
              <a:rPr lang="en-US"/>
              <a:t>Local control of ventilation and perfusion</a:t>
            </a:r>
          </a:p>
        </p:txBody>
      </p:sp>
    </p:spTree>
    <p:extLst>
      <p:ext uri="{BB962C8B-B14F-4D97-AF65-F5344CB8AC3E}">
        <p14:creationId xmlns:p14="http://schemas.microsoft.com/office/powerpoint/2010/main" val="1019202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Ventilation-Perfusion Ratios</a:t>
            </a:r>
          </a:p>
        </p:txBody>
      </p:sp>
      <p:sp>
        <p:nvSpPr>
          <p:cNvPr id="17817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Matching of ventilation to perfusion</a:t>
            </a:r>
          </a:p>
          <a:p>
            <a:pPr lvl="1"/>
            <a:r>
              <a:rPr lang="en-US"/>
              <a:t>Ventilation (V) = rate of air flow</a:t>
            </a:r>
          </a:p>
          <a:p>
            <a:pPr lvl="1"/>
            <a:r>
              <a:rPr lang="en-US"/>
              <a:t>Perfusion (Q) = rate of blood flow</a:t>
            </a:r>
          </a:p>
          <a:p>
            <a:pPr lvl="1"/>
            <a:r>
              <a:rPr lang="en-US"/>
              <a:t>Local ventilation and perfusion are regulated to match</a:t>
            </a:r>
          </a:p>
          <a:p>
            <a:r>
              <a:rPr lang="en-US"/>
              <a:t>VA/Q = ventilation-perfusion ratio</a:t>
            </a:r>
          </a:p>
        </p:txBody>
      </p:sp>
    </p:spTree>
    <p:extLst>
      <p:ext uri="{BB962C8B-B14F-4D97-AF65-F5344CB8AC3E}">
        <p14:creationId xmlns:p14="http://schemas.microsoft.com/office/powerpoint/2010/main" val="117027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11585EEA-D9F9-4431-B102-85C3D97C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04800"/>
            <a:ext cx="8015288" cy="914400"/>
          </a:xfrm>
        </p:spPr>
        <p:txBody>
          <a:bodyPr/>
          <a:lstStyle/>
          <a:p>
            <a:pPr eaLnBrk="1" hangingPunct="1"/>
            <a:r>
              <a:rPr lang="en-US" altLang="en-US" sz="3600" b="1"/>
              <a:t>Partial Pressure</a:t>
            </a:r>
          </a:p>
        </p:txBody>
      </p:sp>
      <p:sp>
        <p:nvSpPr>
          <p:cNvPr id="11267" name="Text Placeholder 2">
            <a:extLst>
              <a:ext uri="{FF2B5EF4-FFF2-40B4-BE49-F238E27FC236}">
                <a16:creationId xmlns:a16="http://schemas.microsoft.com/office/drawing/2014/main" id="{171C3929-0331-4FCB-B2B9-EC54B03F8BA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524000"/>
            <a:ext cx="7848600" cy="4724400"/>
          </a:xfrm>
        </p:spPr>
        <p:txBody>
          <a:bodyPr/>
          <a:lstStyle/>
          <a:p>
            <a:pPr marL="0" indent="0" eaLnBrk="1" hangingPunct="1">
              <a:buClr>
                <a:schemeClr val="bg2"/>
              </a:buClr>
              <a:buFontTx/>
              <a:buNone/>
            </a:pPr>
            <a:r>
              <a:rPr lang="en-US" altLang="en-US" sz="2400"/>
              <a:t>Th</a:t>
            </a:r>
            <a:r>
              <a:rPr lang="en-US" altLang="en-US" sz="2400">
                <a:solidFill>
                  <a:srgbClr val="000000"/>
                </a:solidFill>
              </a:rPr>
              <a:t>e </a:t>
            </a:r>
            <a:r>
              <a:rPr lang="en-US" altLang="en-US" sz="2400" b="1">
                <a:solidFill>
                  <a:srgbClr val="000000"/>
                </a:solidFill>
              </a:rPr>
              <a:t>partial pressure</a:t>
            </a:r>
            <a:r>
              <a:rPr lang="en-US" altLang="en-US" sz="2400"/>
              <a:t> of a gas is the pressure that each gas in a mixture would exert if it were by itself in the container.</a:t>
            </a:r>
          </a:p>
          <a:p>
            <a:pPr marL="0" indent="0" eaLnBrk="1" hangingPunct="1">
              <a:lnSpc>
                <a:spcPct val="20000"/>
              </a:lnSpc>
              <a:buFont typeface="Times New Roman" panose="02020603050405020304" pitchFamily="18" charset="0"/>
              <a:buNone/>
            </a:pPr>
            <a:endParaRPr lang="en-US" altLang="en-US" sz="2400"/>
          </a:p>
          <a:p>
            <a:pPr marL="0" indent="0" eaLnBrk="1" hangingPunct="1">
              <a:lnSpc>
                <a:spcPct val="20000"/>
              </a:lnSpc>
              <a:buFont typeface="Times New Roman" panose="02020603050405020304" pitchFamily="18" charset="0"/>
              <a:buNone/>
            </a:pPr>
            <a:endParaRPr lang="en-US" altLang="en-US" sz="2000" b="1"/>
          </a:p>
          <a:p>
            <a:pPr marL="0" indent="0" eaLnBrk="1" hangingPunct="1">
              <a:lnSpc>
                <a:spcPct val="80000"/>
              </a:lnSpc>
              <a:buFont typeface="Times New Roman" panose="02020603050405020304" pitchFamily="18" charset="0"/>
              <a:buNone/>
            </a:pPr>
            <a:endParaRPr lang="en-US" altLang="en-US" sz="2400"/>
          </a:p>
        </p:txBody>
      </p:sp>
      <p:sp>
        <p:nvSpPr>
          <p:cNvPr id="11268" name="Slide Number Placeholder 4">
            <a:extLst>
              <a:ext uri="{FF2B5EF4-FFF2-40B4-BE49-F238E27FC236}">
                <a16:creationId xmlns:a16="http://schemas.microsoft.com/office/drawing/2014/main" id="{B2F6A85D-8614-4CD3-AC84-514E8630D4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fld id="{49B30612-4741-40AD-8B25-C658E04B879C}" type="slidenum">
              <a:rPr lang="en-US" altLang="en-US" sz="1200">
                <a:solidFill>
                  <a:srgbClr val="FFFFFF"/>
                </a:solidFill>
              </a:rPr>
              <a:pPr eaLnBrk="1" hangingPunct="1">
                <a:lnSpc>
                  <a:spcPct val="80000"/>
                </a:lnSpc>
              </a:pPr>
              <a:t>9</a:t>
            </a:fld>
            <a:endParaRPr lang="en-US" altLang="en-US" sz="1200">
              <a:solidFill>
                <a:srgbClr val="FFFFFF"/>
              </a:solidFill>
            </a:endParaRPr>
          </a:p>
        </p:txBody>
      </p:sp>
      <p:pic>
        <p:nvPicPr>
          <p:cNvPr id="11269" name="Picture 1031" descr="06_Pg237_UnFigure">
            <a:extLst>
              <a:ext uri="{FF2B5EF4-FFF2-40B4-BE49-F238E27FC236}">
                <a16:creationId xmlns:a16="http://schemas.microsoft.com/office/drawing/2014/main" id="{A103B7B9-F010-4919-9F0F-2E68859A1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8" y="2552700"/>
            <a:ext cx="44704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82" name="Rectangle 24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17.23  Ventilation-perfusion ratios.</a:t>
            </a:r>
          </a:p>
        </p:txBody>
      </p:sp>
      <p:pic>
        <p:nvPicPr>
          <p:cNvPr id="67" name="Picture 66" descr="figure_17_23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4"/>
          <a:stretch/>
        </p:blipFill>
        <p:spPr>
          <a:xfrm>
            <a:off x="2907086" y="391249"/>
            <a:ext cx="3329828" cy="6220639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 bwMode="auto">
          <a:xfrm flipV="1">
            <a:off x="3611033" y="2781901"/>
            <a:ext cx="182034" cy="2370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9" name="Straight Connector 68"/>
          <p:cNvCxnSpPr/>
          <p:nvPr/>
        </p:nvCxnSpPr>
        <p:spPr bwMode="auto">
          <a:xfrm flipV="1">
            <a:off x="3471332" y="5774868"/>
            <a:ext cx="491068" cy="35136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0" name="TextBox 69"/>
          <p:cNvSpPr txBox="1"/>
          <p:nvPr/>
        </p:nvSpPr>
        <p:spPr>
          <a:xfrm>
            <a:off x="3383995" y="407000"/>
            <a:ext cx="300082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8" b="1" dirty="0"/>
              <a:t>V</a:t>
            </a:r>
            <a:r>
              <a:rPr lang="en-US" sz="778" b="1" baseline="-25000" dirty="0"/>
              <a:t>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397005" y="354083"/>
            <a:ext cx="235962" cy="19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" b="1" dirty="0">
                <a:latin typeface="Arial"/>
                <a:ea typeface="Wingdings"/>
                <a:cs typeface="Arial"/>
                <a:sym typeface="Wingdings"/>
              </a:rPr>
              <a:t></a:t>
            </a:r>
            <a:endParaRPr lang="en-US" sz="680" b="1" baseline="-25000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361895" y="810225"/>
            <a:ext cx="300082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8" b="1" dirty="0"/>
              <a:t>V</a:t>
            </a:r>
            <a:r>
              <a:rPr lang="en-US" sz="778" b="1" baseline="-25000" dirty="0"/>
              <a:t>A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374905" y="750958"/>
            <a:ext cx="235962" cy="19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" b="1" dirty="0">
                <a:latin typeface="Arial"/>
                <a:ea typeface="Wingdings"/>
                <a:cs typeface="Arial"/>
                <a:sym typeface="Wingdings"/>
              </a:rPr>
              <a:t></a:t>
            </a:r>
            <a:endParaRPr lang="en-US" sz="680" b="1" baseline="-25000" dirty="0">
              <a:latin typeface="Arial"/>
              <a:cs typeface="Arial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77627" y="994375"/>
            <a:ext cx="262271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8" b="1" dirty="0"/>
              <a:t>Q</a:t>
            </a:r>
            <a:endParaRPr lang="en-US" sz="778" b="1" baseline="-25000" dirty="0"/>
          </a:p>
        </p:txBody>
      </p:sp>
      <p:sp>
        <p:nvSpPr>
          <p:cNvPr id="75" name="TextBox 74"/>
          <p:cNvSpPr txBox="1"/>
          <p:nvPr/>
        </p:nvSpPr>
        <p:spPr>
          <a:xfrm>
            <a:off x="4393955" y="935108"/>
            <a:ext cx="235962" cy="19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" b="1" dirty="0">
                <a:latin typeface="Arial"/>
                <a:ea typeface="Wingdings"/>
                <a:cs typeface="Arial"/>
                <a:sym typeface="Wingdings"/>
              </a:rPr>
              <a:t></a:t>
            </a:r>
            <a:endParaRPr lang="en-US" sz="680" b="1" baseline="-25000" dirty="0">
              <a:latin typeface="Arial"/>
              <a:cs typeface="Arial"/>
            </a:endParaRPr>
          </a:p>
        </p:txBody>
      </p:sp>
      <p:cxnSp>
        <p:nvCxnSpPr>
          <p:cNvPr id="76" name="Straight Connector 75"/>
          <p:cNvCxnSpPr/>
          <p:nvPr/>
        </p:nvCxnSpPr>
        <p:spPr bwMode="auto">
          <a:xfrm>
            <a:off x="4435475" y="1002843"/>
            <a:ext cx="1460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7" name="TextBox 76"/>
          <p:cNvSpPr txBox="1"/>
          <p:nvPr/>
        </p:nvSpPr>
        <p:spPr>
          <a:xfrm>
            <a:off x="4526667" y="884308"/>
            <a:ext cx="326138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8" b="1" dirty="0">
                <a:latin typeface="Arial"/>
                <a:ea typeface="Wingdings"/>
                <a:cs typeface="Arial"/>
                <a:sym typeface="Wingdings"/>
              </a:rPr>
              <a:t>= 1</a:t>
            </a:r>
            <a:endParaRPr lang="en-US" sz="778" b="1" baseline="-25000" dirty="0">
              <a:latin typeface="Arial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764008" y="1001783"/>
            <a:ext cx="600507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8" b="1" dirty="0">
                <a:latin typeface="Arial"/>
                <a:ea typeface="Wingdings"/>
                <a:cs typeface="Arial"/>
                <a:sym typeface="Wingdings"/>
              </a:rPr>
              <a:t>Alveolus</a:t>
            </a:r>
            <a:endParaRPr lang="en-US" sz="778" b="1" baseline="-25000" dirty="0">
              <a:latin typeface="Arial"/>
              <a:cs typeface="Arial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69500" y="1905600"/>
            <a:ext cx="262271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8" b="1" dirty="0"/>
              <a:t>Q</a:t>
            </a:r>
            <a:endParaRPr lang="en-US" sz="778" b="1" baseline="-25000" dirty="0"/>
          </a:p>
        </p:txBody>
      </p:sp>
      <p:sp>
        <p:nvSpPr>
          <p:cNvPr id="80" name="TextBox 79"/>
          <p:cNvSpPr txBox="1"/>
          <p:nvPr/>
        </p:nvSpPr>
        <p:spPr>
          <a:xfrm>
            <a:off x="2885830" y="1846333"/>
            <a:ext cx="235962" cy="19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" b="1" dirty="0">
                <a:latin typeface="Arial"/>
                <a:ea typeface="Wingdings"/>
                <a:cs typeface="Arial"/>
                <a:sym typeface="Wingdings"/>
              </a:rPr>
              <a:t></a:t>
            </a:r>
            <a:endParaRPr lang="en-US" sz="680" b="1" baseline="-25000" dirty="0">
              <a:latin typeface="Arial"/>
              <a:cs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494203" y="2198758"/>
            <a:ext cx="1146468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8" b="1" dirty="0">
                <a:latin typeface="Arial"/>
                <a:ea typeface="Wingdings"/>
                <a:cs typeface="Arial"/>
                <a:sym typeface="Wingdings"/>
              </a:rPr>
              <a:t>Pulmonary capillary</a:t>
            </a:r>
            <a:endParaRPr lang="en-US" sz="778" b="1" baseline="-25000" dirty="0">
              <a:latin typeface="Arial"/>
              <a:cs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5520" y="1830458"/>
            <a:ext cx="1014733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78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778" b="1" baseline="-25000" dirty="0">
                <a:latin typeface="Arial"/>
                <a:ea typeface="Wingdings"/>
                <a:cs typeface="Arial"/>
                <a:sym typeface="Wingdings"/>
              </a:rPr>
              <a:t>O</a:t>
            </a:r>
            <a:r>
              <a:rPr lang="en-US" sz="58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r>
              <a:rPr lang="en-US" sz="778" b="1" dirty="0">
                <a:latin typeface="Arial"/>
                <a:ea typeface="Wingdings"/>
                <a:cs typeface="Arial"/>
                <a:sym typeface="Wingdings"/>
              </a:rPr>
              <a:t> = 100 mm  Hg</a:t>
            </a:r>
            <a:endParaRPr lang="en-US" sz="778" b="1" baseline="-25000" dirty="0">
              <a:latin typeface="Arial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989247" y="1963808"/>
            <a:ext cx="1007279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78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778" b="1" baseline="-25000" dirty="0">
                <a:latin typeface="Arial"/>
                <a:ea typeface="Wingdings"/>
                <a:cs typeface="Arial"/>
                <a:sym typeface="Wingdings"/>
              </a:rPr>
              <a:t>CO</a:t>
            </a:r>
            <a:r>
              <a:rPr lang="en-US" sz="58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r>
              <a:rPr lang="en-US" sz="778" b="1" dirty="0">
                <a:latin typeface="Arial"/>
                <a:ea typeface="Wingdings"/>
                <a:cs typeface="Arial"/>
                <a:sym typeface="Wingdings"/>
              </a:rPr>
              <a:t> = 40 mm  Hg</a:t>
            </a:r>
            <a:endParaRPr lang="en-US" sz="778" b="1" baseline="-25000" dirty="0">
              <a:latin typeface="Arial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199254" y="2379733"/>
            <a:ext cx="548916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78" b="1" dirty="0">
                <a:latin typeface="Arial"/>
                <a:ea typeface="Wingdings"/>
                <a:cs typeface="Arial"/>
                <a:sym typeface="Wingdings"/>
              </a:rPr>
              <a:t>Normal</a:t>
            </a:r>
            <a:endParaRPr lang="en-US" sz="778" b="1" baseline="-25000" dirty="0">
              <a:latin typeface="Arial"/>
              <a:cs typeface="A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380820" y="2572350"/>
            <a:ext cx="300082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8" b="1" dirty="0"/>
              <a:t>V</a:t>
            </a:r>
            <a:r>
              <a:rPr lang="en-US" sz="778" b="1" baseline="-25000" dirty="0"/>
              <a:t>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393830" y="2519433"/>
            <a:ext cx="235962" cy="19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" b="1" dirty="0">
                <a:latin typeface="Arial"/>
                <a:ea typeface="Wingdings"/>
                <a:cs typeface="Arial"/>
                <a:sym typeface="Wingdings"/>
              </a:rPr>
              <a:t></a:t>
            </a:r>
            <a:endParaRPr lang="en-US" sz="680" b="1" baseline="-25000" dirty="0">
              <a:latin typeface="Arial"/>
              <a:cs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361895" y="2959700"/>
            <a:ext cx="300082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8" b="1" dirty="0"/>
              <a:t>V</a:t>
            </a:r>
            <a:r>
              <a:rPr lang="en-US" sz="778" b="1" baseline="-25000" dirty="0"/>
              <a:t>A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374905" y="2906783"/>
            <a:ext cx="235962" cy="19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" b="1" dirty="0">
                <a:latin typeface="Arial"/>
                <a:ea typeface="Wingdings"/>
                <a:cs typeface="Arial"/>
                <a:sym typeface="Wingdings"/>
              </a:rPr>
              <a:t></a:t>
            </a:r>
            <a:endParaRPr lang="en-US" sz="680" b="1" baseline="-25000" dirty="0">
              <a:latin typeface="Arial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353429" y="3218991"/>
            <a:ext cx="300082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8" b="1" dirty="0"/>
              <a:t>V</a:t>
            </a:r>
            <a:r>
              <a:rPr lang="en-US" sz="778" b="1" baseline="-25000" dirty="0"/>
              <a:t>A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362206" y="3159724"/>
            <a:ext cx="235962" cy="19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" b="1" dirty="0">
                <a:latin typeface="Arial"/>
                <a:ea typeface="Wingdings"/>
                <a:cs typeface="Arial"/>
                <a:sym typeface="Wingdings"/>
              </a:rPr>
              <a:t></a:t>
            </a:r>
            <a:endParaRPr lang="en-US" sz="680" b="1" baseline="-25000" dirty="0">
              <a:latin typeface="Arial"/>
              <a:cs typeface="Arial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369161" y="3403141"/>
            <a:ext cx="262271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8" b="1" dirty="0"/>
              <a:t>Q</a:t>
            </a:r>
            <a:endParaRPr lang="en-US" sz="778" b="1" baseline="-25000" dirty="0"/>
          </a:p>
        </p:txBody>
      </p:sp>
      <p:sp>
        <p:nvSpPr>
          <p:cNvPr id="92" name="TextBox 91"/>
          <p:cNvSpPr txBox="1"/>
          <p:nvPr/>
        </p:nvSpPr>
        <p:spPr>
          <a:xfrm>
            <a:off x="4385489" y="3343874"/>
            <a:ext cx="235962" cy="19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" b="1" dirty="0">
                <a:latin typeface="Arial"/>
                <a:ea typeface="Wingdings"/>
                <a:cs typeface="Arial"/>
                <a:sym typeface="Wingdings"/>
              </a:rPr>
              <a:t></a:t>
            </a:r>
            <a:endParaRPr lang="en-US" sz="680" b="1" baseline="-25000" dirty="0">
              <a:latin typeface="Arial"/>
              <a:cs typeface="Arial"/>
            </a:endParaRPr>
          </a:p>
        </p:txBody>
      </p:sp>
      <p:cxnSp>
        <p:nvCxnSpPr>
          <p:cNvPr id="93" name="Straight Connector 92"/>
          <p:cNvCxnSpPr/>
          <p:nvPr/>
        </p:nvCxnSpPr>
        <p:spPr bwMode="auto">
          <a:xfrm>
            <a:off x="4427009" y="3411609"/>
            <a:ext cx="1460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4" name="TextBox 93"/>
          <p:cNvSpPr txBox="1"/>
          <p:nvPr/>
        </p:nvSpPr>
        <p:spPr>
          <a:xfrm>
            <a:off x="4582977" y="2954408"/>
            <a:ext cx="960714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8" b="1" dirty="0"/>
              <a:t>, no change in Q</a:t>
            </a:r>
            <a:endParaRPr lang="en-US" sz="778" b="1" baseline="-25000" dirty="0"/>
          </a:p>
        </p:txBody>
      </p:sp>
      <p:sp>
        <p:nvSpPr>
          <p:cNvPr id="95" name="TextBox 94"/>
          <p:cNvSpPr txBox="1"/>
          <p:nvPr/>
        </p:nvSpPr>
        <p:spPr>
          <a:xfrm>
            <a:off x="5290366" y="2894081"/>
            <a:ext cx="235962" cy="19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" b="1" dirty="0">
                <a:latin typeface="Arial"/>
                <a:ea typeface="Wingdings"/>
                <a:cs typeface="Arial"/>
                <a:sym typeface="Wingdings"/>
              </a:rPr>
              <a:t></a:t>
            </a:r>
            <a:endParaRPr lang="en-US" sz="680" b="1" baseline="-25000" dirty="0">
              <a:latin typeface="Arial"/>
              <a:cs typeface="Arial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27360" y="2675007"/>
            <a:ext cx="750017" cy="3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78" b="1" dirty="0"/>
              <a:t>Obstruction</a:t>
            </a:r>
          </a:p>
          <a:p>
            <a:pPr algn="l"/>
            <a:r>
              <a:rPr lang="en-US" sz="778" b="1" dirty="0"/>
              <a:t>of airway</a:t>
            </a:r>
            <a:endParaRPr lang="en-US" sz="778" b="1" baseline="-25000" dirty="0"/>
          </a:p>
        </p:txBody>
      </p:sp>
      <p:sp>
        <p:nvSpPr>
          <p:cNvPr id="97" name="TextBox 96"/>
          <p:cNvSpPr txBox="1"/>
          <p:nvPr/>
        </p:nvSpPr>
        <p:spPr>
          <a:xfrm>
            <a:off x="4426413" y="4143975"/>
            <a:ext cx="403883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78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778" b="1" baseline="-25000" dirty="0">
                <a:latin typeface="Arial"/>
                <a:ea typeface="Wingdings"/>
                <a:cs typeface="Arial"/>
                <a:sym typeface="Wingdings"/>
              </a:rPr>
              <a:t>CO</a:t>
            </a:r>
            <a:r>
              <a:rPr lang="en-US" sz="58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580" b="1" baseline="-25000" dirty="0">
              <a:latin typeface="Arial"/>
              <a:cs typeface="Aria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425969" y="3983110"/>
            <a:ext cx="353974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78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778" b="1" baseline="-25000" dirty="0">
                <a:latin typeface="Arial"/>
                <a:ea typeface="Wingdings"/>
                <a:cs typeface="Arial"/>
                <a:sym typeface="Wingdings"/>
              </a:rPr>
              <a:t>O</a:t>
            </a:r>
            <a:r>
              <a:rPr lang="en-US" sz="58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580" b="1" baseline="-25000" dirty="0">
              <a:latin typeface="Arial"/>
              <a:cs typeface="Arial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209143" y="4399034"/>
            <a:ext cx="1223412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8" b="1" dirty="0">
                <a:latin typeface="Arial"/>
                <a:ea typeface="Wingdings"/>
                <a:cs typeface="Arial"/>
                <a:sym typeface="Wingdings"/>
              </a:rPr>
              <a:t>Decreased ventilation</a:t>
            </a:r>
            <a:endParaRPr lang="en-US" sz="778" b="1" baseline="-2500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69500" y="4073065"/>
            <a:ext cx="262271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8" b="1" dirty="0"/>
              <a:t>Q</a:t>
            </a:r>
            <a:endParaRPr lang="en-US" sz="778" b="1" baseline="-25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2885830" y="4013798"/>
            <a:ext cx="235962" cy="19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" b="1" dirty="0">
                <a:latin typeface="Arial"/>
                <a:ea typeface="Wingdings"/>
                <a:cs typeface="Arial"/>
                <a:sym typeface="Wingdings"/>
              </a:rPr>
              <a:t></a:t>
            </a:r>
            <a:endParaRPr lang="en-US" sz="680" b="1" baseline="-25000" dirty="0">
              <a:latin typeface="Arial"/>
              <a:cs typeface="Arial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401971" y="4970537"/>
            <a:ext cx="262271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8" b="1" dirty="0"/>
              <a:t>Q</a:t>
            </a:r>
            <a:endParaRPr lang="en-US" sz="778" b="1" baseline="-25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413008" y="4917620"/>
            <a:ext cx="235962" cy="19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" b="1" dirty="0">
                <a:latin typeface="Arial"/>
                <a:ea typeface="Wingdings"/>
                <a:cs typeface="Arial"/>
                <a:sym typeface="Wingdings"/>
              </a:rPr>
              <a:t></a:t>
            </a:r>
            <a:endParaRPr lang="en-US" sz="680" b="1" baseline="-25000" dirty="0">
              <a:latin typeface="Arial"/>
              <a:cs typeface="Arial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361896" y="5242526"/>
            <a:ext cx="300082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8" b="1" dirty="0"/>
              <a:t>V</a:t>
            </a:r>
            <a:r>
              <a:rPr lang="en-US" sz="778" b="1" baseline="-25000" dirty="0"/>
              <a:t>A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370673" y="5183259"/>
            <a:ext cx="235962" cy="19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" b="1" dirty="0">
                <a:latin typeface="Arial"/>
                <a:ea typeface="Wingdings"/>
                <a:cs typeface="Arial"/>
                <a:sym typeface="Wingdings"/>
              </a:rPr>
              <a:t></a:t>
            </a:r>
            <a:endParaRPr lang="en-US" sz="680" b="1" baseline="-25000" dirty="0">
              <a:latin typeface="Arial"/>
              <a:cs typeface="Arial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377628" y="5426676"/>
            <a:ext cx="262271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8" b="1" dirty="0"/>
              <a:t>Q</a:t>
            </a:r>
            <a:endParaRPr lang="en-US" sz="778" b="1" baseline="-25000" dirty="0"/>
          </a:p>
        </p:txBody>
      </p:sp>
      <p:sp>
        <p:nvSpPr>
          <p:cNvPr id="107" name="TextBox 106"/>
          <p:cNvSpPr txBox="1"/>
          <p:nvPr/>
        </p:nvSpPr>
        <p:spPr>
          <a:xfrm>
            <a:off x="4393956" y="5367409"/>
            <a:ext cx="235962" cy="19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" b="1" dirty="0">
                <a:latin typeface="Arial"/>
                <a:ea typeface="Wingdings"/>
                <a:cs typeface="Arial"/>
                <a:sym typeface="Wingdings"/>
              </a:rPr>
              <a:t></a:t>
            </a:r>
            <a:endParaRPr lang="en-US" sz="680" b="1" baseline="-25000" dirty="0">
              <a:latin typeface="Arial"/>
              <a:cs typeface="Arial"/>
            </a:endParaRPr>
          </a:p>
        </p:txBody>
      </p:sp>
      <p:cxnSp>
        <p:nvCxnSpPr>
          <p:cNvPr id="108" name="Straight Connector 107"/>
          <p:cNvCxnSpPr/>
          <p:nvPr/>
        </p:nvCxnSpPr>
        <p:spPr bwMode="auto">
          <a:xfrm>
            <a:off x="4435476" y="5435144"/>
            <a:ext cx="1460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9" name="TextBox 108"/>
          <p:cNvSpPr txBox="1"/>
          <p:nvPr/>
        </p:nvSpPr>
        <p:spPr>
          <a:xfrm>
            <a:off x="4571159" y="4973711"/>
            <a:ext cx="1018227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78" b="1" dirty="0"/>
              <a:t>, no change in V</a:t>
            </a:r>
            <a:r>
              <a:rPr lang="en-US" sz="778" b="1" baseline="-25000" dirty="0"/>
              <a:t>A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285071" y="4916554"/>
            <a:ext cx="235962" cy="19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" b="1" dirty="0">
                <a:latin typeface="Arial"/>
                <a:ea typeface="Wingdings"/>
                <a:cs typeface="Arial"/>
                <a:sym typeface="Wingdings"/>
              </a:rPr>
              <a:t></a:t>
            </a:r>
            <a:endParaRPr lang="en-US" sz="680" b="1" baseline="-25000" dirty="0">
              <a:latin typeface="Arial"/>
              <a:cs typeface="Arial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393523" y="4642455"/>
            <a:ext cx="300082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8" b="1" dirty="0"/>
              <a:t>V</a:t>
            </a:r>
            <a:r>
              <a:rPr lang="en-US" sz="778" b="1" baseline="-25000" dirty="0"/>
              <a:t>A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406533" y="4589538"/>
            <a:ext cx="235962" cy="19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" b="1" dirty="0">
                <a:latin typeface="Arial"/>
                <a:ea typeface="Wingdings"/>
                <a:cs typeface="Arial"/>
                <a:sym typeface="Wingdings"/>
              </a:rPr>
              <a:t></a:t>
            </a:r>
            <a:endParaRPr lang="en-US" sz="680" b="1" baseline="-25000" dirty="0">
              <a:latin typeface="Arial"/>
              <a:cs typeface="Arial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888231" y="5663741"/>
            <a:ext cx="910926" cy="3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78" b="1" dirty="0"/>
              <a:t>Obstruction</a:t>
            </a:r>
          </a:p>
          <a:p>
            <a:pPr algn="l"/>
            <a:r>
              <a:rPr lang="en-US" sz="778" b="1" dirty="0"/>
              <a:t>of blood vessel</a:t>
            </a:r>
            <a:endParaRPr lang="en-US" sz="778" b="1" baseline="-25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4426413" y="6159044"/>
            <a:ext cx="403883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78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778" b="1" baseline="-25000" dirty="0">
                <a:latin typeface="Arial"/>
                <a:ea typeface="Wingdings"/>
                <a:cs typeface="Arial"/>
                <a:sym typeface="Wingdings"/>
              </a:rPr>
              <a:t>CO</a:t>
            </a:r>
            <a:r>
              <a:rPr lang="en-US" sz="58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580" b="1" baseline="-25000" dirty="0">
              <a:latin typeface="Arial"/>
              <a:cs typeface="Arial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425969" y="6002412"/>
            <a:ext cx="353974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78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778" b="1" baseline="-25000" dirty="0">
                <a:latin typeface="Arial"/>
                <a:ea typeface="Wingdings"/>
                <a:cs typeface="Arial"/>
                <a:sym typeface="Wingdings"/>
              </a:rPr>
              <a:t>O</a:t>
            </a:r>
            <a:r>
              <a:rPr lang="en-US" sz="58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580" b="1" baseline="-25000" dirty="0">
              <a:latin typeface="Arial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869500" y="6092365"/>
            <a:ext cx="262271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8" b="1" dirty="0"/>
              <a:t>Q</a:t>
            </a:r>
            <a:endParaRPr lang="en-US" sz="778" b="1" baseline="-25000" dirty="0"/>
          </a:p>
        </p:txBody>
      </p:sp>
      <p:sp>
        <p:nvSpPr>
          <p:cNvPr id="117" name="TextBox 116"/>
          <p:cNvSpPr txBox="1"/>
          <p:nvPr/>
        </p:nvSpPr>
        <p:spPr>
          <a:xfrm>
            <a:off x="2885830" y="6033098"/>
            <a:ext cx="235962" cy="19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" b="1" dirty="0">
                <a:latin typeface="Arial"/>
                <a:ea typeface="Wingdings"/>
                <a:cs typeface="Arial"/>
                <a:sym typeface="Wingdings"/>
              </a:rPr>
              <a:t></a:t>
            </a:r>
            <a:endParaRPr lang="en-US" sz="680" b="1" baseline="-25000" dirty="0">
              <a:latin typeface="Arial"/>
              <a:cs typeface="Arial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213628" y="6418320"/>
            <a:ext cx="1172116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8" b="1" dirty="0">
                <a:latin typeface="Arial"/>
                <a:ea typeface="Wingdings"/>
                <a:cs typeface="Arial"/>
                <a:sym typeface="Wingdings"/>
              </a:rPr>
              <a:t>Decreased perfusion</a:t>
            </a:r>
            <a:endParaRPr lang="en-US" sz="778" b="1" baseline="-25000" dirty="0">
              <a:latin typeface="Arial"/>
              <a:cs typeface="Arial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050590" y="6009826"/>
            <a:ext cx="1236236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8" b="1" dirty="0"/>
              <a:t>V</a:t>
            </a:r>
            <a:r>
              <a:rPr lang="en-US" sz="778" b="1" baseline="-25000" dirty="0"/>
              <a:t>A </a:t>
            </a:r>
            <a:r>
              <a:rPr lang="en-US" sz="778" b="1" dirty="0"/>
              <a:t>= rate of ventilation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066000" y="5952672"/>
            <a:ext cx="235962" cy="19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" b="1" dirty="0">
                <a:latin typeface="Arial"/>
                <a:ea typeface="Wingdings"/>
                <a:cs typeface="Arial"/>
                <a:sym typeface="Wingdings"/>
              </a:rPr>
              <a:t></a:t>
            </a:r>
            <a:endParaRPr lang="en-US" sz="680" b="1" baseline="-25000" dirty="0">
              <a:latin typeface="Arial"/>
              <a:cs typeface="Arial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080055" y="6196091"/>
            <a:ext cx="1159292" cy="212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78" b="1" dirty="0"/>
              <a:t>Q</a:t>
            </a:r>
            <a:r>
              <a:rPr lang="en-US" sz="778" b="1" baseline="-25000" dirty="0"/>
              <a:t> </a:t>
            </a:r>
            <a:r>
              <a:rPr lang="en-US" sz="778" b="1" dirty="0"/>
              <a:t>= rate of perfusion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095632" y="6138938"/>
            <a:ext cx="235962" cy="19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80" b="1" dirty="0">
                <a:latin typeface="Arial"/>
                <a:ea typeface="Wingdings"/>
                <a:cs typeface="Arial"/>
                <a:sym typeface="Wingdings"/>
              </a:rPr>
              <a:t></a:t>
            </a:r>
            <a:endParaRPr lang="en-US" sz="680" b="1" baseline="-25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54363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Ventilation-Perfusion Ratios</a:t>
            </a:r>
          </a:p>
        </p:txBody>
      </p:sp>
      <p:sp>
        <p:nvSpPr>
          <p:cNvPr id="18227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ventilation to certain alveoli decreases</a:t>
            </a:r>
          </a:p>
          <a:p>
            <a:pPr lvl="1"/>
            <a:r>
              <a:rPr lang="en-US" dirty="0"/>
              <a:t>Increased </a:t>
            </a:r>
            <a:r>
              <a:rPr lang="en-US" i="1" dirty="0"/>
              <a:t>P</a:t>
            </a:r>
            <a:r>
              <a:rPr lang="en-US" baseline="-25000" dirty="0"/>
              <a:t>CO</a:t>
            </a:r>
            <a:r>
              <a:rPr lang="en-US" baseline="-45000" dirty="0"/>
              <a:t>2</a:t>
            </a:r>
            <a:r>
              <a:rPr lang="en-US" dirty="0"/>
              <a:t> and decreased </a:t>
            </a:r>
            <a:r>
              <a:rPr lang="en-US" i="1" dirty="0"/>
              <a:t>P</a:t>
            </a:r>
            <a:r>
              <a:rPr lang="en-US" baseline="-25000" dirty="0"/>
              <a:t>O</a:t>
            </a:r>
            <a:r>
              <a:rPr lang="en-US" baseline="-45000" dirty="0"/>
              <a:t>2</a:t>
            </a:r>
            <a:r>
              <a:rPr lang="en-US" dirty="0"/>
              <a:t> in blood and air</a:t>
            </a:r>
          </a:p>
          <a:p>
            <a:pPr lvl="1"/>
            <a:r>
              <a:rPr lang="en-US" dirty="0"/>
              <a:t>Increased </a:t>
            </a:r>
            <a:r>
              <a:rPr lang="en-US" i="1" dirty="0"/>
              <a:t>P</a:t>
            </a:r>
            <a:r>
              <a:rPr lang="en-US" baseline="-25000" dirty="0"/>
              <a:t>CO</a:t>
            </a:r>
            <a:r>
              <a:rPr lang="en-US" baseline="-45000" dirty="0"/>
              <a:t>2</a:t>
            </a:r>
            <a:r>
              <a:rPr lang="en-US" dirty="0"/>
              <a:t> in bronchioles → </a:t>
            </a:r>
            <a:r>
              <a:rPr lang="en-US" dirty="0" err="1"/>
              <a:t>bronchodilation</a:t>
            </a:r>
            <a:endParaRPr lang="en-US" dirty="0"/>
          </a:p>
          <a:p>
            <a:pPr lvl="1"/>
            <a:r>
              <a:rPr lang="en-US" dirty="0"/>
              <a:t>Decreased </a:t>
            </a:r>
            <a:r>
              <a:rPr lang="en-US" i="1" dirty="0"/>
              <a:t>P</a:t>
            </a:r>
            <a:r>
              <a:rPr lang="en-US" baseline="-25000" dirty="0"/>
              <a:t>O</a:t>
            </a:r>
            <a:r>
              <a:rPr lang="en-US" baseline="-45000" dirty="0"/>
              <a:t>2</a:t>
            </a:r>
            <a:r>
              <a:rPr lang="en-US" dirty="0"/>
              <a:t> in P. arterioles → vasoconstriction</a:t>
            </a:r>
          </a:p>
          <a:p>
            <a:r>
              <a:rPr lang="en-US" dirty="0"/>
              <a:t>If perfusion to certain alveoli decreases</a:t>
            </a:r>
          </a:p>
          <a:p>
            <a:pPr lvl="1"/>
            <a:r>
              <a:rPr lang="en-US" dirty="0"/>
              <a:t>Increased </a:t>
            </a:r>
            <a:r>
              <a:rPr lang="en-US" i="1" dirty="0"/>
              <a:t>P</a:t>
            </a:r>
            <a:r>
              <a:rPr lang="en-US" baseline="-25000" dirty="0"/>
              <a:t>O</a:t>
            </a:r>
            <a:r>
              <a:rPr lang="en-US" baseline="-45000" dirty="0"/>
              <a:t>2</a:t>
            </a:r>
            <a:r>
              <a:rPr lang="en-US" dirty="0"/>
              <a:t> and decreased </a:t>
            </a:r>
            <a:r>
              <a:rPr lang="en-US" i="1" dirty="0"/>
              <a:t>P</a:t>
            </a:r>
            <a:r>
              <a:rPr lang="en-US" baseline="-25000" dirty="0"/>
              <a:t>CO</a:t>
            </a:r>
            <a:r>
              <a:rPr lang="en-US" baseline="-45000" dirty="0"/>
              <a:t>2</a:t>
            </a:r>
            <a:r>
              <a:rPr lang="en-US" dirty="0"/>
              <a:t> in blood and air</a:t>
            </a:r>
          </a:p>
          <a:p>
            <a:pPr lvl="1"/>
            <a:r>
              <a:rPr lang="en-US" dirty="0"/>
              <a:t>Increased </a:t>
            </a:r>
            <a:r>
              <a:rPr lang="en-US" i="1" dirty="0"/>
              <a:t>P</a:t>
            </a:r>
            <a:r>
              <a:rPr lang="en-US" baseline="-25000" dirty="0"/>
              <a:t>O</a:t>
            </a:r>
            <a:r>
              <a:rPr lang="en-US" baseline="-45000" dirty="0"/>
              <a:t>2</a:t>
            </a:r>
            <a:r>
              <a:rPr lang="en-US" dirty="0"/>
              <a:t> in P. arterioles → vasodilation</a:t>
            </a:r>
          </a:p>
          <a:p>
            <a:pPr lvl="1"/>
            <a:r>
              <a:rPr lang="en-US" dirty="0"/>
              <a:t>Decreased </a:t>
            </a:r>
            <a:r>
              <a:rPr lang="en-US" i="1" dirty="0"/>
              <a:t>P</a:t>
            </a:r>
            <a:r>
              <a:rPr lang="en-US" baseline="-25000" dirty="0"/>
              <a:t>CO</a:t>
            </a:r>
            <a:r>
              <a:rPr lang="en-US" baseline="-45000" dirty="0"/>
              <a:t>2</a:t>
            </a:r>
            <a:r>
              <a:rPr lang="en-US" dirty="0"/>
              <a:t> in bronchioles → bronchoconstriction</a:t>
            </a:r>
          </a:p>
        </p:txBody>
      </p:sp>
    </p:spTree>
    <p:extLst>
      <p:ext uri="{BB962C8B-B14F-4D97-AF65-F5344CB8AC3E}">
        <p14:creationId xmlns:p14="http://schemas.microsoft.com/office/powerpoint/2010/main" val="36869452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figure_17_24_unlabeled_Slide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8"/>
          <a:stretch/>
        </p:blipFill>
        <p:spPr>
          <a:xfrm>
            <a:off x="2089337" y="407593"/>
            <a:ext cx="4965192" cy="6217048"/>
          </a:xfrm>
          <a:prstGeom prst="rect">
            <a:avLst/>
          </a:prstGeom>
        </p:spPr>
      </p:pic>
      <p:sp>
        <p:nvSpPr>
          <p:cNvPr id="184340" name="Rectangle 28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17.24  Local controls of ventilation and perfusion.</a:t>
            </a:r>
          </a:p>
        </p:txBody>
      </p:sp>
      <p:sp>
        <p:nvSpPr>
          <p:cNvPr id="30" name="Rectangle 66"/>
          <p:cNvSpPr>
            <a:spLocks noChangeArrowheads="1"/>
          </p:cNvSpPr>
          <p:nvPr/>
        </p:nvSpPr>
        <p:spPr bwMode="auto">
          <a:xfrm>
            <a:off x="8274050" y="91440"/>
            <a:ext cx="6746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61396" y="854074"/>
            <a:ext cx="55300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1320" b="1" baseline="-25000" dirty="0">
                <a:latin typeface="Arial"/>
                <a:ea typeface="Wingdings"/>
                <a:cs typeface="Arial"/>
                <a:sym typeface="Wingdings"/>
              </a:rPr>
              <a:t>CO</a:t>
            </a:r>
            <a:r>
              <a:rPr lang="en-US" sz="112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1120" b="1" baseline="-25000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87461" y="854074"/>
            <a:ext cx="471508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1320" b="1" baseline="-25000" dirty="0">
                <a:latin typeface="Arial"/>
                <a:ea typeface="Wingdings"/>
                <a:cs typeface="Arial"/>
                <a:sym typeface="Wingdings"/>
              </a:rPr>
              <a:t>O</a:t>
            </a:r>
            <a:r>
              <a:rPr lang="en-US" sz="112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1120" b="1" baseline="-25000" dirty="0"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20197" y="494448"/>
            <a:ext cx="3283416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Alveoli and pulmonary interstitial ﬂuid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83038" y="2206810"/>
            <a:ext cx="117104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Bronchioles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34499" y="2206810"/>
            <a:ext cx="1876834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Pulmonary arterioles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99776" y="2593305"/>
            <a:ext cx="174003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Contractile activity</a:t>
            </a:r>
          </a:p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of smooth muscle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04131" y="2593305"/>
            <a:ext cx="174003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Contractile activity</a:t>
            </a:r>
          </a:p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of smooth muscle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36587" y="3366298"/>
            <a:ext cx="148234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Bronchodilation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04131" y="3366298"/>
            <a:ext cx="1548634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Vasoconstriction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08979" y="4157694"/>
            <a:ext cx="156929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Respiratory tract</a:t>
            </a:r>
            <a:endParaRPr lang="en-US" sz="1320" b="1" i="1" baseline="-250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76526" y="4157695"/>
            <a:ext cx="1644433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Pulmonary circuit</a:t>
            </a:r>
            <a:endParaRPr lang="en-US" sz="1320" b="1" i="1" baseline="-250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85064" y="4534989"/>
            <a:ext cx="110849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Resistance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89420" y="4534989"/>
            <a:ext cx="110849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Resistance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03471" y="5142340"/>
            <a:ext cx="1040556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Ventilation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44635" y="5142339"/>
            <a:ext cx="965340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Perfusion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28106" y="5792848"/>
            <a:ext cx="136976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Initial stimulus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330957" y="6081295"/>
            <a:ext cx="2075558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Physiological response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24929" y="6360216"/>
            <a:ext cx="702002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Result</a:t>
            </a:r>
            <a:endParaRPr lang="en-US" sz="1320" b="1" baseline="-25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56984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0" name="Rectangle 28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17.24  Local controls of ventilation and perfusion.</a:t>
            </a:r>
          </a:p>
        </p:txBody>
      </p:sp>
      <p:sp>
        <p:nvSpPr>
          <p:cNvPr id="30" name="Rectangle 66"/>
          <p:cNvSpPr>
            <a:spLocks noChangeArrowheads="1"/>
          </p:cNvSpPr>
          <p:nvPr/>
        </p:nvSpPr>
        <p:spPr bwMode="auto">
          <a:xfrm>
            <a:off x="8274050" y="91440"/>
            <a:ext cx="6746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2</a:t>
            </a:r>
          </a:p>
        </p:txBody>
      </p:sp>
      <p:pic>
        <p:nvPicPr>
          <p:cNvPr id="23" name="Picture 22" descr="figure_17_24_unlabeled_Slide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1"/>
          <a:stretch/>
        </p:blipFill>
        <p:spPr>
          <a:xfrm>
            <a:off x="2089337" y="407593"/>
            <a:ext cx="4965192" cy="622580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461396" y="854074"/>
            <a:ext cx="55300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1320" b="1" baseline="-25000" dirty="0">
                <a:latin typeface="Arial"/>
                <a:ea typeface="Wingdings"/>
                <a:cs typeface="Arial"/>
                <a:sym typeface="Wingdings"/>
              </a:rPr>
              <a:t>CO</a:t>
            </a:r>
            <a:r>
              <a:rPr lang="en-US" sz="112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1120" b="1" baseline="-250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87461" y="854074"/>
            <a:ext cx="471508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1320" b="1" baseline="-25000" dirty="0">
                <a:latin typeface="Arial"/>
                <a:ea typeface="Wingdings"/>
                <a:cs typeface="Arial"/>
                <a:sym typeface="Wingdings"/>
              </a:rPr>
              <a:t>O</a:t>
            </a:r>
            <a:r>
              <a:rPr lang="en-US" sz="112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1120" b="1" baseline="-25000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20197" y="494448"/>
            <a:ext cx="3283416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Alveoli and pulmonary interstitial ﬂuid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8106" y="5792848"/>
            <a:ext cx="136976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Initial stimulus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30957" y="6081295"/>
            <a:ext cx="2075558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Physiological response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24929" y="6360216"/>
            <a:ext cx="702002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Result</a:t>
            </a:r>
            <a:endParaRPr lang="en-US" sz="1320" b="1" baseline="-25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70190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0" name="Rectangle 28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17.24  Local controls of ventilation and perfusion.</a:t>
            </a:r>
          </a:p>
        </p:txBody>
      </p:sp>
      <p:sp>
        <p:nvSpPr>
          <p:cNvPr id="30" name="Rectangle 66"/>
          <p:cNvSpPr>
            <a:spLocks noChangeArrowheads="1"/>
          </p:cNvSpPr>
          <p:nvPr/>
        </p:nvSpPr>
        <p:spPr bwMode="auto">
          <a:xfrm>
            <a:off x="8274050" y="91440"/>
            <a:ext cx="6746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3</a:t>
            </a:r>
          </a:p>
        </p:txBody>
      </p:sp>
      <p:pic>
        <p:nvPicPr>
          <p:cNvPr id="4" name="Picture 3" descr="figure_17_24_unlabeled_Slide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1"/>
          <a:stretch/>
        </p:blipFill>
        <p:spPr>
          <a:xfrm>
            <a:off x="2089337" y="407593"/>
            <a:ext cx="4965192" cy="62258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1396" y="854074"/>
            <a:ext cx="55300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1320" b="1" baseline="-25000" dirty="0">
                <a:latin typeface="Arial"/>
                <a:ea typeface="Wingdings"/>
                <a:cs typeface="Arial"/>
                <a:sym typeface="Wingdings"/>
              </a:rPr>
              <a:t>CO</a:t>
            </a:r>
            <a:r>
              <a:rPr lang="en-US" sz="112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1120" b="1" baseline="-250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87461" y="854074"/>
            <a:ext cx="471508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1320" b="1" baseline="-25000" dirty="0">
                <a:latin typeface="Arial"/>
                <a:ea typeface="Wingdings"/>
                <a:cs typeface="Arial"/>
                <a:sym typeface="Wingdings"/>
              </a:rPr>
              <a:t>O</a:t>
            </a:r>
            <a:r>
              <a:rPr lang="en-US" sz="112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1120" b="1" baseline="-250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0197" y="494448"/>
            <a:ext cx="3283416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Alveoli and pulmonary interstitial ﬂuid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83038" y="2206810"/>
            <a:ext cx="117104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Bronchioles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9776" y="2593305"/>
            <a:ext cx="174003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Contractile activity</a:t>
            </a:r>
          </a:p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of smooth muscle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8106" y="5792848"/>
            <a:ext cx="136976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Initial stimulus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30957" y="6081295"/>
            <a:ext cx="2075558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Physiological response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24929" y="6360216"/>
            <a:ext cx="702002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Result</a:t>
            </a:r>
            <a:endParaRPr lang="en-US" sz="1320" b="1" baseline="-25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47916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0" name="Rectangle 28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17.24  Local controls of ventilation and perfusion.</a:t>
            </a:r>
          </a:p>
        </p:txBody>
      </p:sp>
      <p:sp>
        <p:nvSpPr>
          <p:cNvPr id="30" name="Rectangle 66"/>
          <p:cNvSpPr>
            <a:spLocks noChangeArrowheads="1"/>
          </p:cNvSpPr>
          <p:nvPr/>
        </p:nvSpPr>
        <p:spPr bwMode="auto">
          <a:xfrm>
            <a:off x="8274050" y="91440"/>
            <a:ext cx="6746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4</a:t>
            </a:r>
          </a:p>
        </p:txBody>
      </p:sp>
      <p:pic>
        <p:nvPicPr>
          <p:cNvPr id="4" name="Picture 3" descr="figure_17_24_unlabeled_Slide0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5"/>
          <a:stretch/>
        </p:blipFill>
        <p:spPr>
          <a:xfrm>
            <a:off x="2089337" y="407593"/>
            <a:ext cx="4965192" cy="6234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1396" y="854074"/>
            <a:ext cx="55300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1320" b="1" baseline="-25000" dirty="0">
                <a:latin typeface="Arial"/>
                <a:ea typeface="Wingdings"/>
                <a:cs typeface="Arial"/>
                <a:sym typeface="Wingdings"/>
              </a:rPr>
              <a:t>CO</a:t>
            </a:r>
            <a:r>
              <a:rPr lang="en-US" sz="112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1120" b="1" baseline="-250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87461" y="854074"/>
            <a:ext cx="471508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1320" b="1" baseline="-25000" dirty="0">
                <a:latin typeface="Arial"/>
                <a:ea typeface="Wingdings"/>
                <a:cs typeface="Arial"/>
                <a:sym typeface="Wingdings"/>
              </a:rPr>
              <a:t>O</a:t>
            </a:r>
            <a:r>
              <a:rPr lang="en-US" sz="112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1120" b="1" baseline="-250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0197" y="494448"/>
            <a:ext cx="3283416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Alveoli and pulmonary interstitial ﬂuid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83038" y="2206810"/>
            <a:ext cx="117104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Bronchioles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9776" y="2593305"/>
            <a:ext cx="174003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Contractile activity</a:t>
            </a:r>
          </a:p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of smooth muscle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36587" y="3366298"/>
            <a:ext cx="148234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Bronchodilation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8106" y="5792848"/>
            <a:ext cx="136976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Initial stimulus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0957" y="6081295"/>
            <a:ext cx="2075558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Physiological response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24929" y="6360216"/>
            <a:ext cx="702002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Result</a:t>
            </a:r>
            <a:endParaRPr lang="en-US" sz="1320" b="1" baseline="-25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87566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0" name="Rectangle 28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17.24  Local controls of ventilation and perfusion.</a:t>
            </a:r>
          </a:p>
        </p:txBody>
      </p:sp>
      <p:sp>
        <p:nvSpPr>
          <p:cNvPr id="30" name="Rectangle 66"/>
          <p:cNvSpPr>
            <a:spLocks noChangeArrowheads="1"/>
          </p:cNvSpPr>
          <p:nvPr/>
        </p:nvSpPr>
        <p:spPr bwMode="auto">
          <a:xfrm>
            <a:off x="8274050" y="91440"/>
            <a:ext cx="6746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5</a:t>
            </a:r>
          </a:p>
        </p:txBody>
      </p:sp>
      <p:pic>
        <p:nvPicPr>
          <p:cNvPr id="4" name="Picture 3" descr="figure_17_24_unlabeled_Slide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8"/>
          <a:stretch/>
        </p:blipFill>
        <p:spPr>
          <a:xfrm>
            <a:off x="2089337" y="407594"/>
            <a:ext cx="4965192" cy="6217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1396" y="854074"/>
            <a:ext cx="55300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1320" b="1" baseline="-25000" dirty="0">
                <a:latin typeface="Arial"/>
                <a:ea typeface="Wingdings"/>
                <a:cs typeface="Arial"/>
                <a:sym typeface="Wingdings"/>
              </a:rPr>
              <a:t>CO</a:t>
            </a:r>
            <a:r>
              <a:rPr lang="en-US" sz="112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1120" b="1" baseline="-250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87461" y="854074"/>
            <a:ext cx="471508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1320" b="1" baseline="-25000" dirty="0">
                <a:latin typeface="Arial"/>
                <a:ea typeface="Wingdings"/>
                <a:cs typeface="Arial"/>
                <a:sym typeface="Wingdings"/>
              </a:rPr>
              <a:t>O</a:t>
            </a:r>
            <a:r>
              <a:rPr lang="en-US" sz="112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1120" b="1" baseline="-250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0197" y="494448"/>
            <a:ext cx="3283416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Alveoli and pulmonary interstitial ﬂuid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83038" y="2206810"/>
            <a:ext cx="117104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Bronchioles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9776" y="2593305"/>
            <a:ext cx="174003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Contractile activity</a:t>
            </a:r>
          </a:p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of smooth muscle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36587" y="3366298"/>
            <a:ext cx="148234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Bronchodilation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8979" y="4157694"/>
            <a:ext cx="156929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Respiratory tract</a:t>
            </a:r>
            <a:endParaRPr lang="en-US" sz="1320" b="1" i="1" baseline="-250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85064" y="4534989"/>
            <a:ext cx="110849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Resistance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28106" y="5792848"/>
            <a:ext cx="136976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Initial stimulus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30957" y="6081295"/>
            <a:ext cx="2075558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Physiological response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24929" y="6360216"/>
            <a:ext cx="702002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Result</a:t>
            </a:r>
            <a:endParaRPr lang="en-US" sz="1320" b="1" baseline="-25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8866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0" name="Rectangle 28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17.24  Local controls of ventilation and perfusion.</a:t>
            </a:r>
          </a:p>
        </p:txBody>
      </p:sp>
      <p:sp>
        <p:nvSpPr>
          <p:cNvPr id="30" name="Rectangle 66"/>
          <p:cNvSpPr>
            <a:spLocks noChangeArrowheads="1"/>
          </p:cNvSpPr>
          <p:nvPr/>
        </p:nvSpPr>
        <p:spPr bwMode="auto">
          <a:xfrm>
            <a:off x="8274050" y="91440"/>
            <a:ext cx="6746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6</a:t>
            </a:r>
          </a:p>
        </p:txBody>
      </p:sp>
      <p:pic>
        <p:nvPicPr>
          <p:cNvPr id="4" name="Picture 3" descr="figure_17_24_unlabeled_Slide0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8"/>
          <a:stretch/>
        </p:blipFill>
        <p:spPr>
          <a:xfrm>
            <a:off x="2089337" y="407594"/>
            <a:ext cx="4965192" cy="6217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1396" y="854074"/>
            <a:ext cx="55300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1320" b="1" baseline="-25000" dirty="0">
                <a:latin typeface="Arial"/>
                <a:ea typeface="Wingdings"/>
                <a:cs typeface="Arial"/>
                <a:sym typeface="Wingdings"/>
              </a:rPr>
              <a:t>CO</a:t>
            </a:r>
            <a:r>
              <a:rPr lang="en-US" sz="112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1120" b="1" baseline="-250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87461" y="854074"/>
            <a:ext cx="471508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1320" b="1" baseline="-25000" dirty="0">
                <a:latin typeface="Arial"/>
                <a:ea typeface="Wingdings"/>
                <a:cs typeface="Arial"/>
                <a:sym typeface="Wingdings"/>
              </a:rPr>
              <a:t>O</a:t>
            </a:r>
            <a:r>
              <a:rPr lang="en-US" sz="112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1120" b="1" baseline="-250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0197" y="494448"/>
            <a:ext cx="3283416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Alveoli and pulmonary interstitial ﬂuid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83038" y="2206810"/>
            <a:ext cx="117104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Bronchioles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9776" y="2593305"/>
            <a:ext cx="174003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Contractile activity</a:t>
            </a:r>
          </a:p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of smooth muscle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36587" y="3366298"/>
            <a:ext cx="148234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Bronchodilation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8979" y="4157694"/>
            <a:ext cx="156929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Respiratory tract</a:t>
            </a:r>
            <a:endParaRPr lang="en-US" sz="1320" b="1" i="1" baseline="-250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85064" y="4534989"/>
            <a:ext cx="110849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Resistance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03471" y="5142340"/>
            <a:ext cx="1040556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Ventilation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28106" y="5792848"/>
            <a:ext cx="136976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Initial stimulus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30957" y="6081295"/>
            <a:ext cx="2075558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Physiological response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24929" y="6360216"/>
            <a:ext cx="702002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Result</a:t>
            </a:r>
            <a:endParaRPr lang="en-US" sz="1320" b="1" baseline="-25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17084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0" name="Rectangle 28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17.24  Local controls of ventilation and perfusion.</a:t>
            </a:r>
          </a:p>
        </p:txBody>
      </p:sp>
      <p:sp>
        <p:nvSpPr>
          <p:cNvPr id="30" name="Rectangle 66"/>
          <p:cNvSpPr>
            <a:spLocks noChangeArrowheads="1"/>
          </p:cNvSpPr>
          <p:nvPr/>
        </p:nvSpPr>
        <p:spPr bwMode="auto">
          <a:xfrm>
            <a:off x="8274050" y="91440"/>
            <a:ext cx="6746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7</a:t>
            </a:r>
          </a:p>
        </p:txBody>
      </p:sp>
      <p:pic>
        <p:nvPicPr>
          <p:cNvPr id="4" name="Picture 3" descr="figure_17_24_unlabeled_Slide0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1"/>
          <a:stretch/>
        </p:blipFill>
        <p:spPr>
          <a:xfrm>
            <a:off x="2089337" y="407593"/>
            <a:ext cx="4965192" cy="62258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1396" y="854074"/>
            <a:ext cx="55300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1320" b="1" baseline="-25000" dirty="0">
                <a:latin typeface="Arial"/>
                <a:ea typeface="Wingdings"/>
                <a:cs typeface="Arial"/>
                <a:sym typeface="Wingdings"/>
              </a:rPr>
              <a:t>CO</a:t>
            </a:r>
            <a:r>
              <a:rPr lang="en-US" sz="112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1120" b="1" baseline="-250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87461" y="854074"/>
            <a:ext cx="471508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1320" b="1" baseline="-25000" dirty="0">
                <a:latin typeface="Arial"/>
                <a:ea typeface="Wingdings"/>
                <a:cs typeface="Arial"/>
                <a:sym typeface="Wingdings"/>
              </a:rPr>
              <a:t>O</a:t>
            </a:r>
            <a:r>
              <a:rPr lang="en-US" sz="112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1120" b="1" baseline="-250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0197" y="494448"/>
            <a:ext cx="3283416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Alveoli and pulmonary interstitial ﬂuid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83038" y="2206810"/>
            <a:ext cx="117104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Bronchioles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4499" y="2206810"/>
            <a:ext cx="1876834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Pulmonary arterioles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99776" y="2593305"/>
            <a:ext cx="174003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Contractile activity</a:t>
            </a:r>
          </a:p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of smooth muscle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04131" y="2593305"/>
            <a:ext cx="174003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Contractile activity</a:t>
            </a:r>
          </a:p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of smooth muscle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6587" y="3366298"/>
            <a:ext cx="148234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Bronchodilation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08979" y="4157694"/>
            <a:ext cx="156929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Respiratory tract</a:t>
            </a:r>
            <a:endParaRPr lang="en-US" sz="1320" b="1" i="1" baseline="-250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85064" y="4534989"/>
            <a:ext cx="110849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Resistance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03471" y="5142340"/>
            <a:ext cx="1040556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Ventilation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28106" y="5792848"/>
            <a:ext cx="136976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Initial stimulus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30957" y="6081295"/>
            <a:ext cx="2075558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Physiological response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24929" y="6360216"/>
            <a:ext cx="702002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Result</a:t>
            </a:r>
            <a:endParaRPr lang="en-US" sz="1320" b="1" baseline="-25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9697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0" name="Rectangle 28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17.24  Local controls of ventilation and perfusion.</a:t>
            </a:r>
          </a:p>
        </p:txBody>
      </p:sp>
      <p:sp>
        <p:nvSpPr>
          <p:cNvPr id="30" name="Rectangle 66"/>
          <p:cNvSpPr>
            <a:spLocks noChangeArrowheads="1"/>
          </p:cNvSpPr>
          <p:nvPr/>
        </p:nvSpPr>
        <p:spPr bwMode="auto">
          <a:xfrm>
            <a:off x="8274050" y="91440"/>
            <a:ext cx="6746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200" b="1" dirty="0">
                <a:cs typeface="Arial" charset="0"/>
              </a:rPr>
              <a:t>Slide 8</a:t>
            </a:r>
          </a:p>
        </p:txBody>
      </p:sp>
      <p:pic>
        <p:nvPicPr>
          <p:cNvPr id="4" name="Picture 3" descr="figure_17_24_unlabeled_Slide0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1"/>
          <a:stretch/>
        </p:blipFill>
        <p:spPr>
          <a:xfrm>
            <a:off x="2089337" y="407593"/>
            <a:ext cx="4965192" cy="62258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1396" y="854074"/>
            <a:ext cx="55300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1320" b="1" baseline="-25000" dirty="0">
                <a:latin typeface="Arial"/>
                <a:ea typeface="Wingdings"/>
                <a:cs typeface="Arial"/>
                <a:sym typeface="Wingdings"/>
              </a:rPr>
              <a:t>CO</a:t>
            </a:r>
            <a:r>
              <a:rPr lang="en-US" sz="112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1120" b="1" baseline="-250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87461" y="854074"/>
            <a:ext cx="471508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</a:t>
            </a:r>
            <a:r>
              <a:rPr lang="en-US" sz="1320" b="1" baseline="-25000" dirty="0">
                <a:latin typeface="Arial"/>
                <a:ea typeface="Wingdings"/>
                <a:cs typeface="Arial"/>
                <a:sym typeface="Wingdings"/>
              </a:rPr>
              <a:t>O</a:t>
            </a:r>
            <a:r>
              <a:rPr lang="en-US" sz="1120" b="1" baseline="-50000" dirty="0">
                <a:latin typeface="Arial"/>
                <a:ea typeface="Wingdings"/>
                <a:cs typeface="Arial"/>
                <a:sym typeface="Wingdings"/>
              </a:rPr>
              <a:t>2</a:t>
            </a:r>
            <a:endParaRPr lang="en-US" sz="1120" b="1" baseline="-250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0197" y="494448"/>
            <a:ext cx="3283416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Alveoli and pulmonary interstitial ﬂuid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83038" y="2206810"/>
            <a:ext cx="117104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Bronchioles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4499" y="2206810"/>
            <a:ext cx="1876834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Pulmonary arterioles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99776" y="2593305"/>
            <a:ext cx="174003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Contractile activity</a:t>
            </a:r>
          </a:p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of smooth muscle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04131" y="2593305"/>
            <a:ext cx="174003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Contractile activity</a:t>
            </a:r>
          </a:p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of smooth muscle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6587" y="3366298"/>
            <a:ext cx="1482345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Bronchodilation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04131" y="3366298"/>
            <a:ext cx="1548634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Vasoconstriction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8979" y="4157694"/>
            <a:ext cx="156929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i="1" dirty="0">
                <a:latin typeface="Arial"/>
                <a:ea typeface="Wingdings"/>
                <a:cs typeface="Arial"/>
                <a:sym typeface="Wingdings"/>
              </a:rPr>
              <a:t>Respiratory tract</a:t>
            </a:r>
            <a:endParaRPr lang="en-US" sz="1320" b="1" i="1" baseline="-250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85064" y="4534989"/>
            <a:ext cx="110849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Resistance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03471" y="5142340"/>
            <a:ext cx="1040556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Ventilation</a:t>
            </a:r>
            <a:endParaRPr lang="en-US" sz="1320" b="1" baseline="-25000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28106" y="5792848"/>
            <a:ext cx="1369769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Initial stimulus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30957" y="6081295"/>
            <a:ext cx="2075558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Physiological response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24929" y="6360216"/>
            <a:ext cx="702002" cy="295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0" b="1" dirty="0">
                <a:latin typeface="Arial"/>
                <a:ea typeface="Wingdings"/>
                <a:cs typeface="Arial"/>
                <a:sym typeface="Wingdings"/>
              </a:rPr>
              <a:t>Result</a:t>
            </a:r>
            <a:endParaRPr lang="en-US" sz="1320" b="1" baseline="-25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465747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5021</Words>
  <Application>Microsoft Office PowerPoint</Application>
  <PresentationFormat>On-screen Show (4:3)</PresentationFormat>
  <Paragraphs>1405</Paragraphs>
  <Slides>107</Slides>
  <Notes>105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4" baseType="lpstr">
      <vt:lpstr>Arial</vt:lpstr>
      <vt:lpstr>Arial Black</vt:lpstr>
      <vt:lpstr>Calibri</vt:lpstr>
      <vt:lpstr>Times</vt:lpstr>
      <vt:lpstr>Times New Roman</vt:lpstr>
      <vt:lpstr>Wingdings</vt:lpstr>
      <vt:lpstr>Blank Presentation</vt:lpstr>
      <vt:lpstr>The Respiratory System: Gas Exchange and Regulation of Breathing</vt:lpstr>
      <vt:lpstr>Chapter Opener</vt:lpstr>
      <vt:lpstr>17.1 Overview of Pulmonary Circulation</vt:lpstr>
      <vt:lpstr>Figure 17.1  Movements of oxygen and carbon dioxide in pulmonary and systemic tissues during rest.</vt:lpstr>
      <vt:lpstr>Figure 17.2  The respiratory membrane.</vt:lpstr>
      <vt:lpstr>17.2 Diffusion of Gases</vt:lpstr>
      <vt:lpstr>Partial Pressure of Gases</vt:lpstr>
      <vt:lpstr>Partial Pressure of Gases</vt:lpstr>
      <vt:lpstr>Partial Pressure</vt:lpstr>
      <vt:lpstr>Dalton’s Law of Partial Pressures</vt:lpstr>
      <vt:lpstr>Partial Pressure of Gases</vt:lpstr>
      <vt:lpstr>Partial Pressure of Gases</vt:lpstr>
      <vt:lpstr>Partial Pressure of Gases</vt:lpstr>
      <vt:lpstr>Solubility of Gases in Liquids</vt:lpstr>
      <vt:lpstr>Solubility of Gases in Liquids</vt:lpstr>
      <vt:lpstr>Solubility of Gases in Liquids</vt:lpstr>
      <vt:lpstr>Figure 17.3a  Solubilities of oxygen and carbon dioxide in water.</vt:lpstr>
      <vt:lpstr>Figure 17.3b  Solubilities of oxygen and carbon dioxide in water.</vt:lpstr>
      <vt:lpstr>17.3 Exchange of Oxygen and Carbon Dioxide</vt:lpstr>
      <vt:lpstr>Gas Exchange in the Lungs</vt:lpstr>
      <vt:lpstr>PowerPoint Presentation</vt:lpstr>
      <vt:lpstr>Figure 17.4  Partial pressures of oxygen and carbon dioxide in atmospheric air, in alveolar air, and at various sites in the body.</vt:lpstr>
      <vt:lpstr>Figure 17.4  Partial pressures of oxygen and carbon dioxide in atmospheric air, in alveolar air, and at various sites in the body.</vt:lpstr>
      <vt:lpstr>Figure 17.4  Partial pressures of oxygen and carbon dioxide in atmospheric air, in alveolar air, and at various sites in the body.</vt:lpstr>
      <vt:lpstr>Figure 17.4  Partial pressures of oxygen and carbon dioxide in atmospheric air, in alveolar air, and at various sites in the body.</vt:lpstr>
      <vt:lpstr>Figure 17.4  Partial pressures of oxygen and carbon dioxide in atmospheric air, in alveolar air, and at various sites in the body.</vt:lpstr>
      <vt:lpstr>Figure 17.4  Partial pressures of oxygen and carbon dioxide in atmospheric air, in alveolar air, and at various sites in the body.</vt:lpstr>
      <vt:lpstr>Gas Exchange in the Lungs</vt:lpstr>
      <vt:lpstr>Figure 17.5a  Gas exchange as a function of pulmonary capillary length.</vt:lpstr>
      <vt:lpstr>Figure 17.5b  Gas exchange as a function of pulmonary capillary length.</vt:lpstr>
      <vt:lpstr>Gas Exchange in Respiring Tissue</vt:lpstr>
      <vt:lpstr>Gas Exchange in Respiring Tissue</vt:lpstr>
      <vt:lpstr>Determinants of Alveolar PO2 and PCO2</vt:lpstr>
      <vt:lpstr>Determinants of Alveolar PO2 and PCO2</vt:lpstr>
      <vt:lpstr>PowerPoint Presentation</vt:lpstr>
      <vt:lpstr>17.4 Transport of Gases in the Blood</vt:lpstr>
      <vt:lpstr>Oxygen Transport in the Blood</vt:lpstr>
      <vt:lpstr>Figure 17.6a  Transport of oxygen by hemoglobin.</vt:lpstr>
      <vt:lpstr>Figure 17.6a  Transport of oxygen by hemoglobin.</vt:lpstr>
      <vt:lpstr>Figure 17.6a  Transport of oxygen by hemoglobin.</vt:lpstr>
      <vt:lpstr>Figure 17.6a  Transport of oxygen by hemoglobin.</vt:lpstr>
      <vt:lpstr>Figure 17.6b  Transport of oxygen by hemoglobin.</vt:lpstr>
      <vt:lpstr>Figure 17.6b  Transport of oxygen by hemoglobin.</vt:lpstr>
      <vt:lpstr>Figure 17.6b  Transport of oxygen by hemoglobin.</vt:lpstr>
      <vt:lpstr>Figure 17.6b  Transport of oxygen by hemoglobin.</vt:lpstr>
      <vt:lpstr>Oxygen Transport in the Blood</vt:lpstr>
      <vt:lpstr>Oxygen Transport in the Blood</vt:lpstr>
      <vt:lpstr>Figure 17.7a  Saturation of hemoglobin.</vt:lpstr>
      <vt:lpstr>Figure 17.7b  Saturation of hemoglobin.</vt:lpstr>
      <vt:lpstr>Figure 17.8  Hemoglobin-oxygen dissociation curve.</vt:lpstr>
      <vt:lpstr>Oxygen Transport in the Blood</vt:lpstr>
      <vt:lpstr>Figure 17.9  Effects of changes in the affinity of hemoglobin for oxygen on the hemoglobin-oxygen dissociation curve.</vt:lpstr>
      <vt:lpstr>Oxygen Transport in the Blood</vt:lpstr>
      <vt:lpstr>Figure 17.10  Effects of temperature and pH on the hemoglobin-oxygen dissociation curve.</vt:lpstr>
      <vt:lpstr>Oxygen Transport in the Blood</vt:lpstr>
      <vt:lpstr>Oxygen Transport in the Blood</vt:lpstr>
      <vt:lpstr>Oxygen Transport in the Blood</vt:lpstr>
      <vt:lpstr>Carbon Dioxide Transport in Blood</vt:lpstr>
      <vt:lpstr>PowerPoint Presentation</vt:lpstr>
      <vt:lpstr>Carbon Dioxide Transport in Blood</vt:lpstr>
      <vt:lpstr>Carbon Dioxide Transport in Blood</vt:lpstr>
      <vt:lpstr>Figure 17.11  Carbon dioxide exchange and transport in blood.</vt:lpstr>
      <vt:lpstr>Figure 17.12  Effect of PO2 on carbon dioxide transport.</vt:lpstr>
      <vt:lpstr>Figure 17.13a  Effects of PO2 and PCO2 on carbon dioxide and oxygen loading and unloading.</vt:lpstr>
      <vt:lpstr>Figure 17.13b  Effects of PO2 and PCO2 on carbon dioxide and oxygen loading and unloading.</vt:lpstr>
      <vt:lpstr>17.5 Central Regulation of Ventilation</vt:lpstr>
      <vt:lpstr>Neural Control of Breathing by Motor Neurons</vt:lpstr>
      <vt:lpstr>Figure 17.14  A comparison of quiet breathing and active ventilation.</vt:lpstr>
      <vt:lpstr>Neural Control of Breathing by Motor Neurons</vt:lpstr>
      <vt:lpstr>Generation of the Breathing Rhythm in the Brainstem</vt:lpstr>
      <vt:lpstr>Figure 17.15  Brainstem centers of respiratory control.</vt:lpstr>
      <vt:lpstr>Generation of the Breathing Rhythm in the Brainstem</vt:lpstr>
      <vt:lpstr>Figure 17.16  Activity of inspiratory neurons.</vt:lpstr>
      <vt:lpstr>Generation of the Breathing Rhythm in the Brainstem</vt:lpstr>
      <vt:lpstr>Generation of the Breathing Rhythm in the Brainstem</vt:lpstr>
      <vt:lpstr>Figure 17.17  Model of respiratory control during quiet breathing.</vt:lpstr>
      <vt:lpstr>Peripheral Input to Respiratory Centers</vt:lpstr>
      <vt:lpstr>17.6 Control of Ventilation by Chemoreceptors</vt:lpstr>
      <vt:lpstr>Chemoreceptors</vt:lpstr>
      <vt:lpstr>Figure 17.18  Location of peripheral chemoreceptors in the carotid bodies.</vt:lpstr>
      <vt:lpstr>Figure 17.19a  Respiratory control by chemoreceptors. </vt:lpstr>
      <vt:lpstr>Figure 17.19b  Respiratory control by chemoreceptors. </vt:lpstr>
      <vt:lpstr>Chemoreceptors</vt:lpstr>
      <vt:lpstr>Figure 17.20  Activation of central chemoreceptors in the medulla oblongata.</vt:lpstr>
      <vt:lpstr>Figure 17.21  Chemoreceptor reflexes: The effects of changes in arterial PO2, PCO2, and pH on ventilation.</vt:lpstr>
      <vt:lpstr>Figure 17.22a  The effects of hypoventilation and hyperventilation on minute ventilation.</vt:lpstr>
      <vt:lpstr>Figure 17.22b  The effects of hypoventilation and hyperventilation on minute ventilation.</vt:lpstr>
      <vt:lpstr>17.7 Local Regulation of Ventilation and Perfusion</vt:lpstr>
      <vt:lpstr>Ventilation-Perfusion Ratios</vt:lpstr>
      <vt:lpstr>Figure 17.23  Ventilation-perfusion ratios.</vt:lpstr>
      <vt:lpstr>Ventilation-Perfusion Ratios</vt:lpstr>
      <vt:lpstr>Figure 17.24  Local controls of ventilation and perfusion.</vt:lpstr>
      <vt:lpstr>Figure 17.24  Local controls of ventilation and perfusion.</vt:lpstr>
      <vt:lpstr>Figure 17.24  Local controls of ventilation and perfusion.</vt:lpstr>
      <vt:lpstr>Figure 17.24  Local controls of ventilation and perfusion.</vt:lpstr>
      <vt:lpstr>Figure 17.24  Local controls of ventilation and perfusion.</vt:lpstr>
      <vt:lpstr>Figure 17.24  Local controls of ventilation and perfusion.</vt:lpstr>
      <vt:lpstr>Figure 17.24  Local controls of ventilation and perfusion.</vt:lpstr>
      <vt:lpstr>Figure 17.24  Local controls of ventilation and perfusion.</vt:lpstr>
      <vt:lpstr>Figure 17.24  Local controls of ventilation and perfusion.</vt:lpstr>
      <vt:lpstr>Figure 17.24  Local controls of ventilation and perfusion.</vt:lpstr>
      <vt:lpstr>PowerPoint Presentation</vt:lpstr>
      <vt:lpstr>17.8 The Respiratory System in Acid-Base Homeostasis</vt:lpstr>
      <vt:lpstr>Acid-Base Disturbances in Blood</vt:lpstr>
      <vt:lpstr>The Role of the Respiratory System in Acid-Base Balance</vt:lpstr>
      <vt:lpstr>The Role of the Respiratory System in Acid-Base Balance</vt:lpstr>
      <vt:lpstr>The Role of the Respiratory System in Acid-Base Balance</vt:lpstr>
    </vt:vector>
  </TitlesOfParts>
  <Company>PMG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Title</dc:title>
  <dc:creator>PMG</dc:creator>
  <cp:lastModifiedBy>dhurlbut1@outlook.com</cp:lastModifiedBy>
  <cp:revision>73</cp:revision>
  <dcterms:created xsi:type="dcterms:W3CDTF">2012-07-13T15:05:13Z</dcterms:created>
  <dcterms:modified xsi:type="dcterms:W3CDTF">2020-04-15T06:38:26Z</dcterms:modified>
</cp:coreProperties>
</file>